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7" r:id="rId3"/>
    <p:sldId id="334" r:id="rId4"/>
    <p:sldId id="335" r:id="rId5"/>
    <p:sldId id="299" r:id="rId6"/>
    <p:sldId id="300" r:id="rId7"/>
    <p:sldId id="301" r:id="rId8"/>
    <p:sldId id="302" r:id="rId9"/>
    <p:sldId id="342" r:id="rId10"/>
    <p:sldId id="327" r:id="rId11"/>
    <p:sldId id="345" r:id="rId12"/>
    <p:sldId id="343" r:id="rId13"/>
    <p:sldId id="344" r:id="rId14"/>
    <p:sldId id="304" r:id="rId15"/>
    <p:sldId id="336" r:id="rId16"/>
    <p:sldId id="309" r:id="rId17"/>
    <p:sldId id="310" r:id="rId18"/>
    <p:sldId id="340" r:id="rId19"/>
    <p:sldId id="311" r:id="rId20"/>
    <p:sldId id="307" r:id="rId21"/>
    <p:sldId id="313" r:id="rId22"/>
    <p:sldId id="322" r:id="rId23"/>
    <p:sldId id="312" r:id="rId24"/>
    <p:sldId id="341" r:id="rId25"/>
    <p:sldId id="315" r:id="rId26"/>
    <p:sldId id="316" r:id="rId27"/>
    <p:sldId id="330" r:id="rId28"/>
    <p:sldId id="317" r:id="rId29"/>
    <p:sldId id="318" r:id="rId30"/>
    <p:sldId id="319" r:id="rId31"/>
    <p:sldId id="337" r:id="rId32"/>
    <p:sldId id="338" r:id="rId33"/>
    <p:sldId id="339" r:id="rId34"/>
    <p:sldId id="320" r:id="rId35"/>
    <p:sldId id="332" r:id="rId36"/>
    <p:sldId id="321" r:id="rId37"/>
    <p:sldId id="323" r:id="rId38"/>
    <p:sldId id="314" r:id="rId39"/>
    <p:sldId id="324" r:id="rId40"/>
    <p:sldId id="328" r:id="rId41"/>
  </p:sldIdLst>
  <p:sldSz cx="12207875" cy="9217025"/>
  <p:notesSz cx="6797675" cy="9926638"/>
  <p:defaultTextStyle>
    <a:defPPr>
      <a:defRPr lang="en-US"/>
    </a:defPPr>
    <a:lvl1pPr marL="0" algn="l" defTabSz="612099" rtl="0" eaLnBrk="1" latinLnBrk="0" hangingPunct="1">
      <a:defRPr sz="2400" kern="1200">
        <a:solidFill>
          <a:schemeClr val="tx1"/>
        </a:solidFill>
        <a:latin typeface="+mn-lt"/>
        <a:ea typeface="+mn-ea"/>
        <a:cs typeface="+mn-cs"/>
      </a:defRPr>
    </a:lvl1pPr>
    <a:lvl2pPr marL="612099" algn="l" defTabSz="612099" rtl="0" eaLnBrk="1" latinLnBrk="0" hangingPunct="1">
      <a:defRPr sz="2400" kern="1200">
        <a:solidFill>
          <a:schemeClr val="tx1"/>
        </a:solidFill>
        <a:latin typeface="+mn-lt"/>
        <a:ea typeface="+mn-ea"/>
        <a:cs typeface="+mn-cs"/>
      </a:defRPr>
    </a:lvl2pPr>
    <a:lvl3pPr marL="1224199" algn="l" defTabSz="612099" rtl="0" eaLnBrk="1" latinLnBrk="0" hangingPunct="1">
      <a:defRPr sz="2400" kern="1200">
        <a:solidFill>
          <a:schemeClr val="tx1"/>
        </a:solidFill>
        <a:latin typeface="+mn-lt"/>
        <a:ea typeface="+mn-ea"/>
        <a:cs typeface="+mn-cs"/>
      </a:defRPr>
    </a:lvl3pPr>
    <a:lvl4pPr marL="1836298" algn="l" defTabSz="612099" rtl="0" eaLnBrk="1" latinLnBrk="0" hangingPunct="1">
      <a:defRPr sz="2400" kern="1200">
        <a:solidFill>
          <a:schemeClr val="tx1"/>
        </a:solidFill>
        <a:latin typeface="+mn-lt"/>
        <a:ea typeface="+mn-ea"/>
        <a:cs typeface="+mn-cs"/>
      </a:defRPr>
    </a:lvl4pPr>
    <a:lvl5pPr marL="2448397" algn="l" defTabSz="612099" rtl="0" eaLnBrk="1" latinLnBrk="0" hangingPunct="1">
      <a:defRPr sz="2400" kern="1200">
        <a:solidFill>
          <a:schemeClr val="tx1"/>
        </a:solidFill>
        <a:latin typeface="+mn-lt"/>
        <a:ea typeface="+mn-ea"/>
        <a:cs typeface="+mn-cs"/>
      </a:defRPr>
    </a:lvl5pPr>
    <a:lvl6pPr marL="3060497" algn="l" defTabSz="612099" rtl="0" eaLnBrk="1" latinLnBrk="0" hangingPunct="1">
      <a:defRPr sz="2400" kern="1200">
        <a:solidFill>
          <a:schemeClr val="tx1"/>
        </a:solidFill>
        <a:latin typeface="+mn-lt"/>
        <a:ea typeface="+mn-ea"/>
        <a:cs typeface="+mn-cs"/>
      </a:defRPr>
    </a:lvl6pPr>
    <a:lvl7pPr marL="3672596" algn="l" defTabSz="612099" rtl="0" eaLnBrk="1" latinLnBrk="0" hangingPunct="1">
      <a:defRPr sz="2400" kern="1200">
        <a:solidFill>
          <a:schemeClr val="tx1"/>
        </a:solidFill>
        <a:latin typeface="+mn-lt"/>
        <a:ea typeface="+mn-ea"/>
        <a:cs typeface="+mn-cs"/>
      </a:defRPr>
    </a:lvl7pPr>
    <a:lvl8pPr marL="4284696" algn="l" defTabSz="612099" rtl="0" eaLnBrk="1" latinLnBrk="0" hangingPunct="1">
      <a:defRPr sz="2400" kern="1200">
        <a:solidFill>
          <a:schemeClr val="tx1"/>
        </a:solidFill>
        <a:latin typeface="+mn-lt"/>
        <a:ea typeface="+mn-ea"/>
        <a:cs typeface="+mn-cs"/>
      </a:defRPr>
    </a:lvl8pPr>
    <a:lvl9pPr marL="4896795" algn="l" defTabSz="61209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4" d="100"/>
          <a:sy n="44" d="100"/>
        </p:scale>
        <p:origin x="852" y="20"/>
      </p:cViewPr>
      <p:guideLst>
        <p:guide orient="horz" pos="2903"/>
        <p:guide pos="384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6951A7-54BE-4D9D-BEB5-C5B12D09A7C4}" type="datetimeFigureOut">
              <a:rPr lang="en-NZ" smtClean="0"/>
              <a:pPr/>
              <a:t>14/03/2023</a:t>
            </a:fld>
            <a:endParaRPr lang="en-NZ"/>
          </a:p>
        </p:txBody>
      </p:sp>
      <p:sp>
        <p:nvSpPr>
          <p:cNvPr id="4" name="Slide Image Placeholder 3"/>
          <p:cNvSpPr>
            <a:spLocks noGrp="1" noRot="1" noChangeAspect="1"/>
          </p:cNvSpPr>
          <p:nvPr>
            <p:ph type="sldImg" idx="2"/>
          </p:nvPr>
        </p:nvSpPr>
        <p:spPr>
          <a:xfrm>
            <a:off x="1181100" y="1241425"/>
            <a:ext cx="443547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98FA5E-A328-47A8-BE76-420F11041014}" type="slidenum">
              <a:rPr lang="en-NZ" smtClean="0"/>
              <a:pPr/>
              <a:t>‹#›</a:t>
            </a:fld>
            <a:endParaRPr lang="en-NZ"/>
          </a:p>
        </p:txBody>
      </p:sp>
    </p:spTree>
    <p:extLst>
      <p:ext uri="{BB962C8B-B14F-4D97-AF65-F5344CB8AC3E}">
        <p14:creationId xmlns:p14="http://schemas.microsoft.com/office/powerpoint/2010/main" val="275110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198FA5E-A328-47A8-BE76-420F11041014}" type="slidenum">
              <a:rPr lang="en-NZ" smtClean="0"/>
              <a:pPr/>
              <a:t>3</a:t>
            </a:fld>
            <a:endParaRPr lang="en-NZ"/>
          </a:p>
        </p:txBody>
      </p:sp>
    </p:spTree>
    <p:extLst>
      <p:ext uri="{BB962C8B-B14F-4D97-AF65-F5344CB8AC3E}">
        <p14:creationId xmlns:p14="http://schemas.microsoft.com/office/powerpoint/2010/main" val="386137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14</a:t>
            </a:fld>
            <a:endParaRPr lang="en-NZ"/>
          </a:p>
        </p:txBody>
      </p:sp>
    </p:spTree>
    <p:extLst>
      <p:ext uri="{BB962C8B-B14F-4D97-AF65-F5344CB8AC3E}">
        <p14:creationId xmlns:p14="http://schemas.microsoft.com/office/powerpoint/2010/main" val="400506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17</a:t>
            </a:fld>
            <a:endParaRPr lang="en-NZ"/>
          </a:p>
        </p:txBody>
      </p:sp>
    </p:spTree>
    <p:extLst>
      <p:ext uri="{BB962C8B-B14F-4D97-AF65-F5344CB8AC3E}">
        <p14:creationId xmlns:p14="http://schemas.microsoft.com/office/powerpoint/2010/main" val="319456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18</a:t>
            </a:fld>
            <a:endParaRPr lang="en-NZ"/>
          </a:p>
        </p:txBody>
      </p:sp>
    </p:spTree>
    <p:extLst>
      <p:ext uri="{BB962C8B-B14F-4D97-AF65-F5344CB8AC3E}">
        <p14:creationId xmlns:p14="http://schemas.microsoft.com/office/powerpoint/2010/main" val="389239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19</a:t>
            </a:fld>
            <a:endParaRPr lang="en-NZ"/>
          </a:p>
        </p:txBody>
      </p:sp>
    </p:spTree>
    <p:extLst>
      <p:ext uri="{BB962C8B-B14F-4D97-AF65-F5344CB8AC3E}">
        <p14:creationId xmlns:p14="http://schemas.microsoft.com/office/powerpoint/2010/main" val="304067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20</a:t>
            </a:fld>
            <a:endParaRPr lang="en-NZ"/>
          </a:p>
        </p:txBody>
      </p:sp>
    </p:spTree>
    <p:extLst>
      <p:ext uri="{BB962C8B-B14F-4D97-AF65-F5344CB8AC3E}">
        <p14:creationId xmlns:p14="http://schemas.microsoft.com/office/powerpoint/2010/main" val="141357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21</a:t>
            </a:fld>
            <a:endParaRPr lang="en-NZ"/>
          </a:p>
        </p:txBody>
      </p:sp>
    </p:spTree>
    <p:extLst>
      <p:ext uri="{BB962C8B-B14F-4D97-AF65-F5344CB8AC3E}">
        <p14:creationId xmlns:p14="http://schemas.microsoft.com/office/powerpoint/2010/main" val="343320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22</a:t>
            </a:fld>
            <a:endParaRPr lang="en-NZ"/>
          </a:p>
        </p:txBody>
      </p:sp>
    </p:spTree>
    <p:extLst>
      <p:ext uri="{BB962C8B-B14F-4D97-AF65-F5344CB8AC3E}">
        <p14:creationId xmlns:p14="http://schemas.microsoft.com/office/powerpoint/2010/main" val="365231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23</a:t>
            </a:fld>
            <a:endParaRPr lang="en-NZ"/>
          </a:p>
        </p:txBody>
      </p:sp>
    </p:spTree>
    <p:extLst>
      <p:ext uri="{BB962C8B-B14F-4D97-AF65-F5344CB8AC3E}">
        <p14:creationId xmlns:p14="http://schemas.microsoft.com/office/powerpoint/2010/main" val="149008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24</a:t>
            </a:fld>
            <a:endParaRPr lang="en-NZ"/>
          </a:p>
        </p:txBody>
      </p:sp>
    </p:spTree>
    <p:extLst>
      <p:ext uri="{BB962C8B-B14F-4D97-AF65-F5344CB8AC3E}">
        <p14:creationId xmlns:p14="http://schemas.microsoft.com/office/powerpoint/2010/main" val="310799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25</a:t>
            </a:fld>
            <a:endParaRPr lang="en-NZ"/>
          </a:p>
        </p:txBody>
      </p:sp>
    </p:spTree>
    <p:extLst>
      <p:ext uri="{BB962C8B-B14F-4D97-AF65-F5344CB8AC3E}">
        <p14:creationId xmlns:p14="http://schemas.microsoft.com/office/powerpoint/2010/main" val="327974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198FA5E-A328-47A8-BE76-420F11041014}" type="slidenum">
              <a:rPr lang="en-NZ" smtClean="0"/>
              <a:pPr/>
              <a:t>4</a:t>
            </a:fld>
            <a:endParaRPr lang="en-NZ"/>
          </a:p>
        </p:txBody>
      </p:sp>
    </p:spTree>
    <p:extLst>
      <p:ext uri="{BB962C8B-B14F-4D97-AF65-F5344CB8AC3E}">
        <p14:creationId xmlns:p14="http://schemas.microsoft.com/office/powerpoint/2010/main" val="301824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26</a:t>
            </a:fld>
            <a:endParaRPr lang="en-NZ"/>
          </a:p>
        </p:txBody>
      </p:sp>
    </p:spTree>
    <p:extLst>
      <p:ext uri="{BB962C8B-B14F-4D97-AF65-F5344CB8AC3E}">
        <p14:creationId xmlns:p14="http://schemas.microsoft.com/office/powerpoint/2010/main" val="402945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27</a:t>
            </a:fld>
            <a:endParaRPr lang="en-NZ"/>
          </a:p>
        </p:txBody>
      </p:sp>
    </p:spTree>
    <p:extLst>
      <p:ext uri="{BB962C8B-B14F-4D97-AF65-F5344CB8AC3E}">
        <p14:creationId xmlns:p14="http://schemas.microsoft.com/office/powerpoint/2010/main" val="14003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28</a:t>
            </a:fld>
            <a:endParaRPr lang="en-NZ"/>
          </a:p>
        </p:txBody>
      </p:sp>
    </p:spTree>
    <p:extLst>
      <p:ext uri="{BB962C8B-B14F-4D97-AF65-F5344CB8AC3E}">
        <p14:creationId xmlns:p14="http://schemas.microsoft.com/office/powerpoint/2010/main" val="56622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29</a:t>
            </a:fld>
            <a:endParaRPr lang="en-NZ"/>
          </a:p>
        </p:txBody>
      </p:sp>
    </p:spTree>
    <p:extLst>
      <p:ext uri="{BB962C8B-B14F-4D97-AF65-F5344CB8AC3E}">
        <p14:creationId xmlns:p14="http://schemas.microsoft.com/office/powerpoint/2010/main" val="201551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30</a:t>
            </a:fld>
            <a:endParaRPr lang="en-NZ"/>
          </a:p>
        </p:txBody>
      </p:sp>
    </p:spTree>
    <p:extLst>
      <p:ext uri="{BB962C8B-B14F-4D97-AF65-F5344CB8AC3E}">
        <p14:creationId xmlns:p14="http://schemas.microsoft.com/office/powerpoint/2010/main" val="397533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34</a:t>
            </a:fld>
            <a:endParaRPr lang="en-NZ"/>
          </a:p>
        </p:txBody>
      </p:sp>
    </p:spTree>
    <p:extLst>
      <p:ext uri="{BB962C8B-B14F-4D97-AF65-F5344CB8AC3E}">
        <p14:creationId xmlns:p14="http://schemas.microsoft.com/office/powerpoint/2010/main" val="2964187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36</a:t>
            </a:fld>
            <a:endParaRPr lang="en-NZ"/>
          </a:p>
        </p:txBody>
      </p:sp>
    </p:spTree>
    <p:extLst>
      <p:ext uri="{BB962C8B-B14F-4D97-AF65-F5344CB8AC3E}">
        <p14:creationId xmlns:p14="http://schemas.microsoft.com/office/powerpoint/2010/main" val="231742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37</a:t>
            </a:fld>
            <a:endParaRPr lang="en-NZ"/>
          </a:p>
        </p:txBody>
      </p:sp>
    </p:spTree>
    <p:extLst>
      <p:ext uri="{BB962C8B-B14F-4D97-AF65-F5344CB8AC3E}">
        <p14:creationId xmlns:p14="http://schemas.microsoft.com/office/powerpoint/2010/main" val="1443821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38</a:t>
            </a:fld>
            <a:endParaRPr lang="en-NZ"/>
          </a:p>
        </p:txBody>
      </p:sp>
    </p:spTree>
    <p:extLst>
      <p:ext uri="{BB962C8B-B14F-4D97-AF65-F5344CB8AC3E}">
        <p14:creationId xmlns:p14="http://schemas.microsoft.com/office/powerpoint/2010/main" val="232905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39</a:t>
            </a:fld>
            <a:endParaRPr lang="en-NZ"/>
          </a:p>
        </p:txBody>
      </p:sp>
    </p:spTree>
    <p:extLst>
      <p:ext uri="{BB962C8B-B14F-4D97-AF65-F5344CB8AC3E}">
        <p14:creationId xmlns:p14="http://schemas.microsoft.com/office/powerpoint/2010/main" val="223999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5</a:t>
            </a:fld>
            <a:endParaRPr lang="en-NZ"/>
          </a:p>
        </p:txBody>
      </p:sp>
    </p:spTree>
    <p:extLst>
      <p:ext uri="{BB962C8B-B14F-4D97-AF65-F5344CB8AC3E}">
        <p14:creationId xmlns:p14="http://schemas.microsoft.com/office/powerpoint/2010/main" val="1042307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40</a:t>
            </a:fld>
            <a:endParaRPr lang="en-NZ"/>
          </a:p>
        </p:txBody>
      </p:sp>
    </p:spTree>
    <p:extLst>
      <p:ext uri="{BB962C8B-B14F-4D97-AF65-F5344CB8AC3E}">
        <p14:creationId xmlns:p14="http://schemas.microsoft.com/office/powerpoint/2010/main" val="28468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6</a:t>
            </a:fld>
            <a:endParaRPr lang="en-NZ"/>
          </a:p>
        </p:txBody>
      </p:sp>
    </p:spTree>
    <p:extLst>
      <p:ext uri="{BB962C8B-B14F-4D97-AF65-F5344CB8AC3E}">
        <p14:creationId xmlns:p14="http://schemas.microsoft.com/office/powerpoint/2010/main" val="210667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7</a:t>
            </a:fld>
            <a:endParaRPr lang="en-NZ"/>
          </a:p>
        </p:txBody>
      </p:sp>
    </p:spTree>
    <p:extLst>
      <p:ext uri="{BB962C8B-B14F-4D97-AF65-F5344CB8AC3E}">
        <p14:creationId xmlns:p14="http://schemas.microsoft.com/office/powerpoint/2010/main" val="264993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Focus</a:t>
            </a:r>
            <a:r>
              <a:rPr lang="en-NZ" baseline="0" dirty="0"/>
              <a:t> on career development</a:t>
            </a:r>
          </a:p>
          <a:p>
            <a:r>
              <a:rPr lang="en-NZ" baseline="0" dirty="0"/>
              <a:t>More likely to be awarded to someone who moving to a new institution with a new supervisor rather than someone continuing on from their PhD with same supervisor at the same institution.</a:t>
            </a:r>
          </a:p>
          <a:p>
            <a:r>
              <a:rPr lang="en-NZ" baseline="0" dirty="0"/>
              <a:t>This does not mean you can’t stay at the same institution. However, you have to argue strongly for why this would be the best choice </a:t>
            </a:r>
            <a:r>
              <a:rPr lang="en-NZ" baseline="0"/>
              <a:t>for your career.</a:t>
            </a:r>
            <a:endParaRPr lang="en-NZ" dirty="0"/>
          </a:p>
        </p:txBody>
      </p:sp>
      <p:sp>
        <p:nvSpPr>
          <p:cNvPr id="4" name="Slide Number Placeholder 3"/>
          <p:cNvSpPr>
            <a:spLocks noGrp="1"/>
          </p:cNvSpPr>
          <p:nvPr>
            <p:ph type="sldNum" sz="quarter" idx="10"/>
          </p:nvPr>
        </p:nvSpPr>
        <p:spPr/>
        <p:txBody>
          <a:bodyPr/>
          <a:lstStyle/>
          <a:p>
            <a:fld id="{E6BC5DF9-CE19-468B-BA79-E82A170F6691}" type="slidenum">
              <a:rPr lang="en-NZ" smtClean="0"/>
              <a:pPr/>
              <a:t>8</a:t>
            </a:fld>
            <a:endParaRPr lang="en-NZ"/>
          </a:p>
        </p:txBody>
      </p:sp>
    </p:spTree>
    <p:extLst>
      <p:ext uri="{BB962C8B-B14F-4D97-AF65-F5344CB8AC3E}">
        <p14:creationId xmlns:p14="http://schemas.microsoft.com/office/powerpoint/2010/main" val="5239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11</a:t>
            </a:fld>
            <a:endParaRPr lang="en-NZ"/>
          </a:p>
        </p:txBody>
      </p:sp>
    </p:spTree>
    <p:extLst>
      <p:ext uri="{BB962C8B-B14F-4D97-AF65-F5344CB8AC3E}">
        <p14:creationId xmlns:p14="http://schemas.microsoft.com/office/powerpoint/2010/main" val="186230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12</a:t>
            </a:fld>
            <a:endParaRPr lang="en-NZ"/>
          </a:p>
        </p:txBody>
      </p:sp>
    </p:spTree>
    <p:extLst>
      <p:ext uri="{BB962C8B-B14F-4D97-AF65-F5344CB8AC3E}">
        <p14:creationId xmlns:p14="http://schemas.microsoft.com/office/powerpoint/2010/main" val="426303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13</a:t>
            </a:fld>
            <a:endParaRPr lang="en-NZ"/>
          </a:p>
        </p:txBody>
      </p:sp>
    </p:spTree>
    <p:extLst>
      <p:ext uri="{BB962C8B-B14F-4D97-AF65-F5344CB8AC3E}">
        <p14:creationId xmlns:p14="http://schemas.microsoft.com/office/powerpoint/2010/main" val="524974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961" r="1043"/>
          <a:stretch/>
        </p:blipFill>
        <p:spPr>
          <a:xfrm>
            <a:off x="-1" y="-158763"/>
            <a:ext cx="12220245" cy="9411068"/>
          </a:xfrm>
          <a:prstGeom prst="rect">
            <a:avLst/>
          </a:prstGeom>
        </p:spPr>
      </p:pic>
      <p:sp>
        <p:nvSpPr>
          <p:cNvPr id="2" name="Title 1"/>
          <p:cNvSpPr>
            <a:spLocks noGrp="1"/>
          </p:cNvSpPr>
          <p:nvPr>
            <p:ph type="ctrTitle" hasCustomPrompt="1"/>
          </p:nvPr>
        </p:nvSpPr>
        <p:spPr>
          <a:xfrm>
            <a:off x="783671" y="2215141"/>
            <a:ext cx="6988350" cy="1975686"/>
          </a:xfrm>
        </p:spPr>
        <p:txBody>
          <a:bodyPr anchor="b" anchorCtr="0">
            <a:noAutofit/>
          </a:bodyPr>
          <a:lstStyle>
            <a:lvl1pPr algn="l">
              <a:lnSpc>
                <a:spcPts val="6480"/>
              </a:lnSpc>
              <a:defRPr sz="6200" b="1" i="0" baseline="0">
                <a:solidFill>
                  <a:schemeClr val="bg1"/>
                </a:solidFill>
                <a:effectLst>
                  <a:outerShdw blurRad="50800" dist="38100" dir="2700000" algn="tl" rotWithShape="0">
                    <a:srgbClr val="000000">
                      <a:alpha val="43000"/>
                    </a:srgbClr>
                  </a:outerShdw>
                </a:effectLst>
                <a:latin typeface="Calibri"/>
              </a:defRPr>
            </a:lvl1pPr>
          </a:lstStyle>
          <a:p>
            <a:r>
              <a:rPr lang="en-AU" dirty="0"/>
              <a:t>Headline </a:t>
            </a:r>
            <a:br>
              <a:rPr lang="en-AU" dirty="0"/>
            </a:br>
            <a:r>
              <a:rPr lang="en-AU" dirty="0"/>
              <a:t>goes here</a:t>
            </a:r>
            <a:endParaRPr lang="en-US" dirty="0"/>
          </a:p>
        </p:txBody>
      </p:sp>
      <p:sp>
        <p:nvSpPr>
          <p:cNvPr id="3" name="Subtitle 2"/>
          <p:cNvSpPr>
            <a:spLocks noGrp="1"/>
          </p:cNvSpPr>
          <p:nvPr>
            <p:ph type="subTitle" idx="1" hasCustomPrompt="1"/>
          </p:nvPr>
        </p:nvSpPr>
        <p:spPr>
          <a:xfrm>
            <a:off x="783671" y="4190827"/>
            <a:ext cx="6988350" cy="958404"/>
          </a:xfrm>
        </p:spPr>
        <p:txBody>
          <a:bodyPr anchor="t" anchorCtr="0">
            <a:noAutofit/>
          </a:bodyPr>
          <a:lstStyle>
            <a:lvl1pPr marL="0" indent="0" algn="l">
              <a:lnSpc>
                <a:spcPts val="2000"/>
              </a:lnSpc>
              <a:buNone/>
              <a:defRPr sz="2000" b="1" i="0" baseline="0">
                <a:solidFill>
                  <a:schemeClr val="bg1"/>
                </a:solidFill>
                <a:effectLst>
                  <a:outerShdw blurRad="50800" dist="38100" dir="2700000" algn="tl" rotWithShape="0">
                    <a:srgbClr val="000000">
                      <a:alpha val="43000"/>
                    </a:srgbClr>
                  </a:outerShdw>
                </a:effectLst>
                <a:latin typeface="Calibri"/>
              </a:defRPr>
            </a:lvl1pPr>
            <a:lvl2pPr marL="612099" indent="0" algn="ctr">
              <a:buNone/>
              <a:defRPr>
                <a:solidFill>
                  <a:schemeClr val="tx1">
                    <a:tint val="75000"/>
                  </a:schemeClr>
                </a:solidFill>
              </a:defRPr>
            </a:lvl2pPr>
            <a:lvl3pPr marL="1224199" indent="0" algn="ctr">
              <a:buNone/>
              <a:defRPr>
                <a:solidFill>
                  <a:schemeClr val="tx1">
                    <a:tint val="75000"/>
                  </a:schemeClr>
                </a:solidFill>
              </a:defRPr>
            </a:lvl3pPr>
            <a:lvl4pPr marL="1836298" indent="0" algn="ctr">
              <a:buNone/>
              <a:defRPr>
                <a:solidFill>
                  <a:schemeClr val="tx1">
                    <a:tint val="75000"/>
                  </a:schemeClr>
                </a:solidFill>
              </a:defRPr>
            </a:lvl4pPr>
            <a:lvl5pPr marL="2448397" indent="0" algn="ctr">
              <a:buNone/>
              <a:defRPr>
                <a:solidFill>
                  <a:schemeClr val="tx1">
                    <a:tint val="75000"/>
                  </a:schemeClr>
                </a:solidFill>
              </a:defRPr>
            </a:lvl5pPr>
            <a:lvl6pPr marL="3060497" indent="0" algn="ctr">
              <a:buNone/>
              <a:defRPr>
                <a:solidFill>
                  <a:schemeClr val="tx1">
                    <a:tint val="75000"/>
                  </a:schemeClr>
                </a:solidFill>
              </a:defRPr>
            </a:lvl6pPr>
            <a:lvl7pPr marL="3672596" indent="0" algn="ctr">
              <a:buNone/>
              <a:defRPr>
                <a:solidFill>
                  <a:schemeClr val="tx1">
                    <a:tint val="75000"/>
                  </a:schemeClr>
                </a:solidFill>
              </a:defRPr>
            </a:lvl7pPr>
            <a:lvl8pPr marL="4284696" indent="0" algn="ctr">
              <a:buNone/>
              <a:defRPr>
                <a:solidFill>
                  <a:schemeClr val="tx1">
                    <a:tint val="75000"/>
                  </a:schemeClr>
                </a:solidFill>
              </a:defRPr>
            </a:lvl8pPr>
            <a:lvl9pPr marL="4896795" indent="0" algn="ctr">
              <a:buNone/>
              <a:defRPr>
                <a:solidFill>
                  <a:schemeClr val="tx1">
                    <a:tint val="75000"/>
                  </a:schemeClr>
                </a:solidFill>
              </a:defRPr>
            </a:lvl9pPr>
          </a:lstStyle>
          <a:p>
            <a:r>
              <a:rPr lang="en-AU" dirty="0"/>
              <a:t>Subtitle line one</a:t>
            </a:r>
          </a:p>
          <a:p>
            <a:r>
              <a:rPr lang="en-AU" dirty="0"/>
              <a:t>Subtitle line two</a:t>
            </a:r>
            <a:endParaRPr lang="en-US" dirty="0"/>
          </a:p>
        </p:txBody>
      </p:sp>
      <p:cxnSp>
        <p:nvCxnSpPr>
          <p:cNvPr id="11" name="Straight Connector 10"/>
          <p:cNvCxnSpPr/>
          <p:nvPr userDrawn="1"/>
        </p:nvCxnSpPr>
        <p:spPr bwMode="white">
          <a:xfrm>
            <a:off x="922439" y="2040671"/>
            <a:ext cx="20236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r="3718"/>
          <a:stretch/>
        </p:blipFill>
        <p:spPr>
          <a:xfrm>
            <a:off x="6791793" y="6614791"/>
            <a:ext cx="5428452" cy="2600192"/>
          </a:xfrm>
          <a:prstGeom prst="rect">
            <a:avLst/>
          </a:prstGeom>
        </p:spPr>
      </p:pic>
    </p:spTree>
    <p:extLst>
      <p:ext uri="{BB962C8B-B14F-4D97-AF65-F5344CB8AC3E}">
        <p14:creationId xmlns:p14="http://schemas.microsoft.com/office/powerpoint/2010/main" val="370382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4" name="Straight Connector 13"/>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sp>
        <p:nvSpPr>
          <p:cNvPr id="8" name="Text Placeholder 5"/>
          <p:cNvSpPr>
            <a:spLocks noGrp="1"/>
          </p:cNvSpPr>
          <p:nvPr>
            <p:ph type="body" sz="quarter" idx="11" hasCustomPrompt="1"/>
          </p:nvPr>
        </p:nvSpPr>
        <p:spPr>
          <a:xfrm>
            <a:off x="675501" y="2676525"/>
            <a:ext cx="7649121" cy="4845050"/>
          </a:xfrm>
        </p:spPr>
        <p:txBody>
          <a:bodyPr/>
          <a:lstStyle>
            <a:lvl1pPr marL="0" indent="0">
              <a:lnSpc>
                <a:spcPts val="1940"/>
              </a:lnSpc>
              <a:buFontTx/>
              <a:buNone/>
              <a:defRPr sz="1700">
                <a:solidFill>
                  <a:schemeClr val="tx1"/>
                </a:solidFill>
              </a:defRPr>
            </a:lvl1pPr>
            <a:lvl2pPr marL="0" indent="0">
              <a:buFontTx/>
              <a:buNone/>
              <a:defRPr sz="1700" baseline="0">
                <a:latin typeface="Calibri"/>
              </a:defRPr>
            </a:lvl2pPr>
            <a:lvl3pPr marL="414000" indent="-306000">
              <a:defRPr sz="1700" baseline="0">
                <a:latin typeface="Calibri"/>
              </a:defRPr>
            </a:lvl3pPr>
          </a:lstStyle>
          <a:p>
            <a:pPr lvl="0"/>
            <a:r>
              <a:rPr lang="en-AU" dirty="0"/>
              <a:t>Insert text here</a:t>
            </a:r>
          </a:p>
        </p:txBody>
      </p:sp>
    </p:spTree>
    <p:extLst>
      <p:ext uri="{BB962C8B-B14F-4D97-AF65-F5344CB8AC3E}">
        <p14:creationId xmlns:p14="http://schemas.microsoft.com/office/powerpoint/2010/main" val="104675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021513" y="2676525"/>
            <a:ext cx="3459162"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11"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cxnSp>
        <p:nvCxnSpPr>
          <p:cNvPr id="12" name="Straight Connector 11"/>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hasCustomPrompt="1"/>
          </p:nvPr>
        </p:nvSpPr>
        <p:spPr>
          <a:xfrm>
            <a:off x="675501" y="2676525"/>
            <a:ext cx="5814199" cy="4845050"/>
          </a:xfrm>
        </p:spPr>
        <p:txBody>
          <a:bodyPr/>
          <a:lstStyle>
            <a:lvl1pPr marL="0" indent="0">
              <a:lnSpc>
                <a:spcPts val="1940"/>
              </a:lnSpc>
              <a:buFontTx/>
              <a:buNone/>
              <a:defRPr sz="1700">
                <a:solidFill>
                  <a:schemeClr val="tx1"/>
                </a:solidFill>
              </a:defRPr>
            </a:lvl1pPr>
            <a:lvl2pPr marL="0" indent="0">
              <a:buFontTx/>
              <a:buNone/>
              <a:defRPr sz="1700" baseline="0">
                <a:latin typeface="Calibri"/>
              </a:defRPr>
            </a:lvl2pPr>
            <a:lvl3pPr marL="414000" indent="-306000">
              <a:defRPr sz="1700" baseline="0">
                <a:latin typeface="Calibri"/>
              </a:defRPr>
            </a:lvl3pPr>
          </a:lstStyle>
          <a:p>
            <a:pPr lvl="0"/>
            <a:r>
              <a:rPr lang="en-AU" dirty="0"/>
              <a:t>Insert text here</a:t>
            </a:r>
          </a:p>
        </p:txBody>
      </p:sp>
    </p:spTree>
    <p:extLst>
      <p:ext uri="{BB962C8B-B14F-4D97-AF65-F5344CB8AC3E}">
        <p14:creationId xmlns:p14="http://schemas.microsoft.com/office/powerpoint/2010/main" val="342750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Picture Placeholder 8"/>
          <p:cNvSpPr>
            <a:spLocks noGrp="1"/>
          </p:cNvSpPr>
          <p:nvPr>
            <p:ph type="pic" sz="quarter" idx="11" hasCustomPrompt="1"/>
          </p:nvPr>
        </p:nvSpPr>
        <p:spPr>
          <a:xfrm>
            <a:off x="675501" y="2676096"/>
            <a:ext cx="7109255"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9" name="Picture Placeholder 8"/>
          <p:cNvSpPr>
            <a:spLocks noGrp="1"/>
          </p:cNvSpPr>
          <p:nvPr>
            <p:ph type="pic" sz="quarter" idx="10" hasCustomPrompt="1"/>
          </p:nvPr>
        </p:nvSpPr>
        <p:spPr>
          <a:xfrm>
            <a:off x="8138320" y="2676525"/>
            <a:ext cx="3459162"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2"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cxnSp>
        <p:nvCxnSpPr>
          <p:cNvPr id="8" name="Straight Connector 7"/>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6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1018" y="369109"/>
            <a:ext cx="9805839" cy="1529636"/>
          </a:xfrm>
        </p:spPr>
        <p:txBody>
          <a:bodyPr/>
          <a:lstStyle/>
          <a:p>
            <a:r>
              <a:rPr lang="en-US"/>
              <a:t>Click to edit Master title style</a:t>
            </a:r>
            <a:endParaRPr lang="en-NZ" dirty="0"/>
          </a:p>
        </p:txBody>
      </p:sp>
      <p:sp>
        <p:nvSpPr>
          <p:cNvPr id="3" name="Content Placeholder 2"/>
          <p:cNvSpPr>
            <a:spLocks noGrp="1"/>
          </p:cNvSpPr>
          <p:nvPr>
            <p:ph idx="1"/>
          </p:nvPr>
        </p:nvSpPr>
        <p:spPr/>
        <p:txBody>
          <a:bodyPr/>
          <a:lstStyle>
            <a:lvl1pPr marL="0" indent="0">
              <a:defRPr b="0"/>
            </a:lvl1pPr>
            <a:lvl3pPr marL="951643" indent="-474762">
              <a:buClr>
                <a:srgbClr val="881C55"/>
              </a:buClr>
              <a:buFont typeface="Wingdings" pitchFamily="2" charset="2"/>
              <a:buChar char="§"/>
              <a:defRPr sz="2670" b="0"/>
            </a:lvl3pPr>
            <a:lvl4pPr>
              <a:defRPr sz="3738">
                <a:solidFill>
                  <a:srgbClr val="881C55"/>
                </a:solidFill>
              </a:defRPr>
            </a:lvl4pPr>
            <a:lvl5pPr marL="476882" indent="-476882">
              <a:buFont typeface="Wingdings" pitchFamily="2" charset="2"/>
              <a:buChar char="§"/>
              <a:defRPr sz="320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893893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394" y="369108"/>
            <a:ext cx="10987088" cy="1536171"/>
          </a:xfrm>
          <a:prstGeom prst="rect">
            <a:avLst/>
          </a:prstGeom>
        </p:spPr>
        <p:txBody>
          <a:bodyPr vert="horz" lIns="122420" tIns="61210" rIns="122420" bIns="61210" rtlCol="0" anchor="ctr">
            <a:normAutofit/>
          </a:bodyPr>
          <a:lstStyle/>
          <a:p>
            <a:r>
              <a:rPr lang="en-US"/>
              <a:t>Click to edit Master title style</a:t>
            </a:r>
          </a:p>
        </p:txBody>
      </p:sp>
      <p:sp>
        <p:nvSpPr>
          <p:cNvPr id="3" name="Text Placeholder 2"/>
          <p:cNvSpPr>
            <a:spLocks noGrp="1"/>
          </p:cNvSpPr>
          <p:nvPr>
            <p:ph type="body" idx="1"/>
          </p:nvPr>
        </p:nvSpPr>
        <p:spPr>
          <a:xfrm>
            <a:off x="610394" y="2150640"/>
            <a:ext cx="10987088" cy="6082810"/>
          </a:xfrm>
          <a:prstGeom prst="rect">
            <a:avLst/>
          </a:prstGeom>
        </p:spPr>
        <p:txBody>
          <a:bodyPr vert="horz" lIns="122420" tIns="61210" rIns="122420" bIns="6121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0394" y="8542817"/>
            <a:ext cx="2848504" cy="490721"/>
          </a:xfrm>
          <a:prstGeom prst="rect">
            <a:avLst/>
          </a:prstGeom>
        </p:spPr>
        <p:txBody>
          <a:bodyPr vert="horz" lIns="122420" tIns="61210" rIns="122420" bIns="61210" rtlCol="0" anchor="ctr"/>
          <a:lstStyle>
            <a:lvl1pPr algn="l">
              <a:defRPr sz="1600">
                <a:solidFill>
                  <a:schemeClr val="tx1">
                    <a:tint val="75000"/>
                  </a:schemeClr>
                </a:solidFill>
              </a:defRPr>
            </a:lvl1pPr>
          </a:lstStyle>
          <a:p>
            <a:fld id="{855271BB-2BB2-3847-A63B-CF02749138E2}" type="datetimeFigureOut">
              <a:rPr lang="en-US" smtClean="0"/>
              <a:pPr/>
              <a:t>3/14/2023</a:t>
            </a:fld>
            <a:endParaRPr lang="en-US" dirty="0"/>
          </a:p>
        </p:txBody>
      </p:sp>
      <p:sp>
        <p:nvSpPr>
          <p:cNvPr id="5" name="Footer Placeholder 4"/>
          <p:cNvSpPr>
            <a:spLocks noGrp="1"/>
          </p:cNvSpPr>
          <p:nvPr>
            <p:ph type="ftr" sz="quarter" idx="3"/>
          </p:nvPr>
        </p:nvSpPr>
        <p:spPr>
          <a:xfrm>
            <a:off x="4171024" y="8542817"/>
            <a:ext cx="3865827" cy="490721"/>
          </a:xfrm>
          <a:prstGeom prst="rect">
            <a:avLst/>
          </a:prstGeom>
        </p:spPr>
        <p:txBody>
          <a:bodyPr vert="horz" lIns="122420" tIns="61210" rIns="122420" bIns="6121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48977" y="8542817"/>
            <a:ext cx="2848504" cy="490721"/>
          </a:xfrm>
          <a:prstGeom prst="rect">
            <a:avLst/>
          </a:prstGeom>
        </p:spPr>
        <p:txBody>
          <a:bodyPr vert="horz" lIns="122420" tIns="61210" rIns="122420" bIns="61210" rtlCol="0" anchor="ctr"/>
          <a:lstStyle>
            <a:lvl1pPr algn="r">
              <a:defRPr sz="1600">
                <a:solidFill>
                  <a:schemeClr val="tx1">
                    <a:tint val="75000"/>
                  </a:schemeClr>
                </a:solidFill>
              </a:defRPr>
            </a:lvl1pPr>
          </a:lstStyle>
          <a:p>
            <a:fld id="{70AFE2F4-7157-0041-B81F-B50C6B117BAA}" type="slidenum">
              <a:rPr lang="en-US" smtClean="0"/>
              <a:pPr/>
              <a:t>‹#›</a:t>
            </a:fld>
            <a:endParaRPr lang="en-US" dirty="0"/>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r="3996"/>
          <a:stretch/>
        </p:blipFill>
        <p:spPr>
          <a:xfrm>
            <a:off x="8633193" y="7511130"/>
            <a:ext cx="3571507" cy="1704308"/>
          </a:xfrm>
          <a:prstGeom prst="rect">
            <a:avLst/>
          </a:prstGeom>
        </p:spPr>
      </p:pic>
    </p:spTree>
    <p:extLst>
      <p:ext uri="{BB962C8B-B14F-4D97-AF65-F5344CB8AC3E}">
        <p14:creationId xmlns:p14="http://schemas.microsoft.com/office/powerpoint/2010/main" val="207247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Lst>
  <p:txStyles>
    <p:titleStyle>
      <a:lvl1pPr algn="ctr" defTabSz="612099" rtl="0" eaLnBrk="1" latinLnBrk="0" hangingPunct="1">
        <a:spcBef>
          <a:spcPct val="0"/>
        </a:spcBef>
        <a:buNone/>
        <a:defRPr sz="5900" kern="1200">
          <a:solidFill>
            <a:schemeClr val="tx1"/>
          </a:solidFill>
          <a:latin typeface="+mj-lt"/>
          <a:ea typeface="+mj-ea"/>
          <a:cs typeface="+mj-cs"/>
        </a:defRPr>
      </a:lvl1pPr>
    </p:titleStyle>
    <p:bodyStyle>
      <a:lvl1pPr marL="459075" indent="-459075" algn="l" defTabSz="612099" rtl="0" eaLnBrk="1" latinLnBrk="0" hangingPunct="1">
        <a:spcBef>
          <a:spcPct val="20000"/>
        </a:spcBef>
        <a:buFont typeface="Arial"/>
        <a:buChar char="•"/>
        <a:defRPr sz="4300" kern="1200">
          <a:solidFill>
            <a:schemeClr val="tx1"/>
          </a:solidFill>
          <a:latin typeface="+mn-lt"/>
          <a:ea typeface="+mn-ea"/>
          <a:cs typeface="+mn-cs"/>
        </a:defRPr>
      </a:lvl1pPr>
      <a:lvl2pPr marL="994661" indent="-382562" algn="l" defTabSz="612099" rtl="0" eaLnBrk="1" latinLnBrk="0" hangingPunct="1">
        <a:spcBef>
          <a:spcPct val="20000"/>
        </a:spcBef>
        <a:buFont typeface="Arial"/>
        <a:buChar char="–"/>
        <a:defRPr sz="3700" kern="1200">
          <a:solidFill>
            <a:schemeClr val="tx1"/>
          </a:solidFill>
          <a:latin typeface="+mn-lt"/>
          <a:ea typeface="+mn-ea"/>
          <a:cs typeface="+mn-cs"/>
        </a:defRPr>
      </a:lvl2pPr>
      <a:lvl3pPr marL="1530248" indent="-306050" algn="l" defTabSz="612099" rtl="0" eaLnBrk="1" latinLnBrk="0" hangingPunct="1">
        <a:spcBef>
          <a:spcPct val="20000"/>
        </a:spcBef>
        <a:buFont typeface="Arial"/>
        <a:buChar char="•"/>
        <a:defRPr sz="3200" kern="1200">
          <a:solidFill>
            <a:schemeClr val="tx1"/>
          </a:solidFill>
          <a:latin typeface="+mn-lt"/>
          <a:ea typeface="+mn-ea"/>
          <a:cs typeface="+mn-cs"/>
        </a:defRPr>
      </a:lvl3pPr>
      <a:lvl4pPr marL="2142348" indent="-306050" algn="l" defTabSz="612099" rtl="0" eaLnBrk="1" latinLnBrk="0" hangingPunct="1">
        <a:spcBef>
          <a:spcPct val="20000"/>
        </a:spcBef>
        <a:buFont typeface="Arial"/>
        <a:buChar char="–"/>
        <a:defRPr sz="2700" kern="1200">
          <a:solidFill>
            <a:schemeClr val="tx1"/>
          </a:solidFill>
          <a:latin typeface="+mn-lt"/>
          <a:ea typeface="+mn-ea"/>
          <a:cs typeface="+mn-cs"/>
        </a:defRPr>
      </a:lvl4pPr>
      <a:lvl5pPr marL="2754447" indent="-306050" algn="l" defTabSz="612099" rtl="0" eaLnBrk="1" latinLnBrk="0" hangingPunct="1">
        <a:spcBef>
          <a:spcPct val="20000"/>
        </a:spcBef>
        <a:buFont typeface="Arial"/>
        <a:buChar char="»"/>
        <a:defRPr sz="2700" kern="1200">
          <a:solidFill>
            <a:schemeClr val="tx1"/>
          </a:solidFill>
          <a:latin typeface="+mn-lt"/>
          <a:ea typeface="+mn-ea"/>
          <a:cs typeface="+mn-cs"/>
        </a:defRPr>
      </a:lvl5pPr>
      <a:lvl6pPr marL="3366546" indent="-306050" algn="l" defTabSz="612099" rtl="0" eaLnBrk="1" latinLnBrk="0" hangingPunct="1">
        <a:spcBef>
          <a:spcPct val="20000"/>
        </a:spcBef>
        <a:buFont typeface="Arial"/>
        <a:buChar char="•"/>
        <a:defRPr sz="2700" kern="1200">
          <a:solidFill>
            <a:schemeClr val="tx1"/>
          </a:solidFill>
          <a:latin typeface="+mn-lt"/>
          <a:ea typeface="+mn-ea"/>
          <a:cs typeface="+mn-cs"/>
        </a:defRPr>
      </a:lvl6pPr>
      <a:lvl7pPr marL="3978646" indent="-306050" algn="l" defTabSz="612099" rtl="0" eaLnBrk="1" latinLnBrk="0" hangingPunct="1">
        <a:spcBef>
          <a:spcPct val="20000"/>
        </a:spcBef>
        <a:buFont typeface="Arial"/>
        <a:buChar char="•"/>
        <a:defRPr sz="2700" kern="1200">
          <a:solidFill>
            <a:schemeClr val="tx1"/>
          </a:solidFill>
          <a:latin typeface="+mn-lt"/>
          <a:ea typeface="+mn-ea"/>
          <a:cs typeface="+mn-cs"/>
        </a:defRPr>
      </a:lvl7pPr>
      <a:lvl8pPr marL="4590745" indent="-306050" algn="l" defTabSz="612099" rtl="0" eaLnBrk="1" latinLnBrk="0" hangingPunct="1">
        <a:spcBef>
          <a:spcPct val="20000"/>
        </a:spcBef>
        <a:buFont typeface="Arial"/>
        <a:buChar char="•"/>
        <a:defRPr sz="2700" kern="1200">
          <a:solidFill>
            <a:schemeClr val="tx1"/>
          </a:solidFill>
          <a:latin typeface="+mn-lt"/>
          <a:ea typeface="+mn-ea"/>
          <a:cs typeface="+mn-cs"/>
        </a:defRPr>
      </a:lvl8pPr>
      <a:lvl9pPr marL="5202845" indent="-306050" algn="l" defTabSz="61209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099" rtl="0" eaLnBrk="1" latinLnBrk="0" hangingPunct="1">
        <a:defRPr sz="2400" kern="1200">
          <a:solidFill>
            <a:schemeClr val="tx1"/>
          </a:solidFill>
          <a:latin typeface="+mn-lt"/>
          <a:ea typeface="+mn-ea"/>
          <a:cs typeface="+mn-cs"/>
        </a:defRPr>
      </a:lvl1pPr>
      <a:lvl2pPr marL="612099" algn="l" defTabSz="612099" rtl="0" eaLnBrk="1" latinLnBrk="0" hangingPunct="1">
        <a:defRPr sz="2400" kern="1200">
          <a:solidFill>
            <a:schemeClr val="tx1"/>
          </a:solidFill>
          <a:latin typeface="+mn-lt"/>
          <a:ea typeface="+mn-ea"/>
          <a:cs typeface="+mn-cs"/>
        </a:defRPr>
      </a:lvl2pPr>
      <a:lvl3pPr marL="1224199" algn="l" defTabSz="612099" rtl="0" eaLnBrk="1" latinLnBrk="0" hangingPunct="1">
        <a:defRPr sz="2400" kern="1200">
          <a:solidFill>
            <a:schemeClr val="tx1"/>
          </a:solidFill>
          <a:latin typeface="+mn-lt"/>
          <a:ea typeface="+mn-ea"/>
          <a:cs typeface="+mn-cs"/>
        </a:defRPr>
      </a:lvl3pPr>
      <a:lvl4pPr marL="1836298" algn="l" defTabSz="612099" rtl="0" eaLnBrk="1" latinLnBrk="0" hangingPunct="1">
        <a:defRPr sz="2400" kern="1200">
          <a:solidFill>
            <a:schemeClr val="tx1"/>
          </a:solidFill>
          <a:latin typeface="+mn-lt"/>
          <a:ea typeface="+mn-ea"/>
          <a:cs typeface="+mn-cs"/>
        </a:defRPr>
      </a:lvl4pPr>
      <a:lvl5pPr marL="2448397" algn="l" defTabSz="612099" rtl="0" eaLnBrk="1" latinLnBrk="0" hangingPunct="1">
        <a:defRPr sz="2400" kern="1200">
          <a:solidFill>
            <a:schemeClr val="tx1"/>
          </a:solidFill>
          <a:latin typeface="+mn-lt"/>
          <a:ea typeface="+mn-ea"/>
          <a:cs typeface="+mn-cs"/>
        </a:defRPr>
      </a:lvl5pPr>
      <a:lvl6pPr marL="3060497" algn="l" defTabSz="612099" rtl="0" eaLnBrk="1" latinLnBrk="0" hangingPunct="1">
        <a:defRPr sz="2400" kern="1200">
          <a:solidFill>
            <a:schemeClr val="tx1"/>
          </a:solidFill>
          <a:latin typeface="+mn-lt"/>
          <a:ea typeface="+mn-ea"/>
          <a:cs typeface="+mn-cs"/>
        </a:defRPr>
      </a:lvl6pPr>
      <a:lvl7pPr marL="3672596" algn="l" defTabSz="612099" rtl="0" eaLnBrk="1" latinLnBrk="0" hangingPunct="1">
        <a:defRPr sz="2400" kern="1200">
          <a:solidFill>
            <a:schemeClr val="tx1"/>
          </a:solidFill>
          <a:latin typeface="+mn-lt"/>
          <a:ea typeface="+mn-ea"/>
          <a:cs typeface="+mn-cs"/>
        </a:defRPr>
      </a:lvl7pPr>
      <a:lvl8pPr marL="4284696" algn="l" defTabSz="612099" rtl="0" eaLnBrk="1" latinLnBrk="0" hangingPunct="1">
        <a:defRPr sz="2400" kern="1200">
          <a:solidFill>
            <a:schemeClr val="tx1"/>
          </a:solidFill>
          <a:latin typeface="+mn-lt"/>
          <a:ea typeface="+mn-ea"/>
          <a:cs typeface="+mn-cs"/>
        </a:defRPr>
      </a:lvl8pPr>
      <a:lvl9pPr marL="4896795" algn="l" defTabSz="61209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oyalsociety.org.nz/what-we-do/funds-and-opportunities/catalyst-fund/catalyst-leaders/current-open-cal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Rutherford.Discovery@royalsociety.org.n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royalsociety.org.nz/what-we-do/funds-and-opportunities/rutherford-discovery-fellowships/" TargetMode="External"/><Relationship Id="rId7"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oyalsociety.org.nz/what-we-do/funds-and-opportunities/rutherford-found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hfsp.org/funding/hfsp-funding/postdoctoral-fellowships" TargetMode="External"/><Relationship Id="rId5" Type="http://schemas.openxmlformats.org/officeDocument/2006/relationships/hyperlink" Target="https://www.royalsociety.org.nz/what-we-do/funds-and-opportunities/catalyst-fund/catalyst-leaders/current-open-call/" TargetMode="External"/><Relationship Id="rId4" Type="http://schemas.openxmlformats.org/officeDocument/2006/relationships/hyperlink" Target="https://www.royalsociety.org.nz/what-we-do/funds-and-opportunities/rutherford-discovery-fellowship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rutherford.discovery@royalsociety.org.nz" TargetMode="External"/><Relationship Id="rId7"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hyperlink" Target="https://royalsociety.org.nz/what-we-do/funds-and-opportunities/rutherford-discovery-fellowship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oyalsociety.org.nz/what-we-do/funds-and-opportunities/rutherford-found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white">
          <a:xfrm>
            <a:off x="872571" y="2099724"/>
            <a:ext cx="11175719" cy="1975686"/>
          </a:xfrm>
        </p:spPr>
        <p:txBody>
          <a:bodyPr/>
          <a:lstStyle/>
          <a:p>
            <a:pPr>
              <a:lnSpc>
                <a:spcPct val="100000"/>
              </a:lnSpc>
            </a:pPr>
            <a:br>
              <a:rPr lang="en-NZ" sz="6600" dirty="0"/>
            </a:br>
            <a:br>
              <a:rPr lang="en-NZ" sz="5400" b="0" dirty="0">
                <a:effectLst/>
              </a:rPr>
            </a:br>
            <a:r>
              <a:rPr lang="en-NZ" sz="5400" b="0" dirty="0">
                <a:effectLst/>
              </a:rPr>
              <a:t>Early to Mid-Career Fellowship Roadshow</a:t>
            </a:r>
            <a:br>
              <a:rPr lang="en-NZ" sz="5400" b="0" dirty="0">
                <a:effectLst/>
              </a:rPr>
            </a:br>
            <a:endParaRPr lang="en-NZ" sz="1800" dirty="0">
              <a:effectLst/>
            </a:endParaRPr>
          </a:p>
        </p:txBody>
      </p:sp>
      <p:sp>
        <p:nvSpPr>
          <p:cNvPr id="2" name="Subtitle 1"/>
          <p:cNvSpPr>
            <a:spLocks noGrp="1"/>
          </p:cNvSpPr>
          <p:nvPr>
            <p:ph type="subTitle" idx="1"/>
          </p:nvPr>
        </p:nvSpPr>
        <p:spPr>
          <a:xfrm>
            <a:off x="872571" y="6870527"/>
            <a:ext cx="6988350" cy="958404"/>
          </a:xfrm>
        </p:spPr>
        <p:txBody>
          <a:bodyPr/>
          <a:lstStyle/>
          <a:p>
            <a:r>
              <a:rPr lang="en-NZ" sz="3600" dirty="0"/>
              <a:t>March 2023</a:t>
            </a:r>
          </a:p>
        </p:txBody>
      </p:sp>
      <p:sp>
        <p:nvSpPr>
          <p:cNvPr id="3" name="TextBox 2">
            <a:extLst>
              <a:ext uri="{FF2B5EF4-FFF2-40B4-BE49-F238E27FC236}">
                <a16:creationId xmlns:a16="http://schemas.microsoft.com/office/drawing/2014/main" id="{B1D78CA1-0C77-8AA5-97FB-AE11B4380915}"/>
              </a:ext>
            </a:extLst>
          </p:cNvPr>
          <p:cNvSpPr txBox="1"/>
          <p:nvPr/>
        </p:nvSpPr>
        <p:spPr>
          <a:xfrm>
            <a:off x="1498600" y="4071835"/>
            <a:ext cx="7434407" cy="2139560"/>
          </a:xfrm>
          <a:prstGeom prst="rect">
            <a:avLst/>
          </a:prstGeom>
        </p:spPr>
        <p:txBody>
          <a:bodyPr wrap="none" rtlCol="0">
            <a:spAutoFit/>
          </a:bodyPr>
          <a:lstStyle/>
          <a:p>
            <a:pPr marL="285750" indent="-285750">
              <a:lnSpc>
                <a:spcPts val="2300"/>
              </a:lnSpc>
              <a:spcAft>
                <a:spcPts val="2150"/>
              </a:spcAft>
              <a:buFont typeface="Arial" panose="020B0604020202020204" pitchFamily="34" charset="0"/>
              <a:buChar char="•"/>
            </a:pPr>
            <a:r>
              <a:rPr lang="en-NZ" sz="2800" b="0" dirty="0">
                <a:solidFill>
                  <a:schemeClr val="bg1"/>
                </a:solidFill>
                <a:effectLst/>
              </a:rPr>
              <a:t>Rutherford Discovery Fellowship</a:t>
            </a:r>
          </a:p>
          <a:p>
            <a:pPr marL="285750" indent="-285750">
              <a:lnSpc>
                <a:spcPts val="2300"/>
              </a:lnSpc>
              <a:spcAft>
                <a:spcPts val="2150"/>
              </a:spcAft>
              <a:buFont typeface="Arial" panose="020B0604020202020204" pitchFamily="34" charset="0"/>
              <a:buChar char="•"/>
            </a:pPr>
            <a:r>
              <a:rPr lang="en-NZ" sz="2800" b="0" dirty="0">
                <a:solidFill>
                  <a:schemeClr val="bg1"/>
                </a:solidFill>
                <a:effectLst/>
              </a:rPr>
              <a:t>Rutherford Foundation Postdoctoral Fellowship</a:t>
            </a:r>
          </a:p>
          <a:p>
            <a:pPr marL="285750" indent="-285750">
              <a:lnSpc>
                <a:spcPts val="2300"/>
              </a:lnSpc>
              <a:spcAft>
                <a:spcPts val="2150"/>
              </a:spcAft>
              <a:buFont typeface="Arial" panose="020B0604020202020204" pitchFamily="34" charset="0"/>
              <a:buChar char="•"/>
            </a:pPr>
            <a:r>
              <a:rPr lang="en-NZ" sz="2800" b="0" dirty="0">
                <a:solidFill>
                  <a:schemeClr val="bg1"/>
                </a:solidFill>
                <a:effectLst/>
              </a:rPr>
              <a:t>JSPS Postdoctoral Fellowship</a:t>
            </a:r>
          </a:p>
          <a:p>
            <a:pPr marL="285750" indent="-285750">
              <a:lnSpc>
                <a:spcPts val="2300"/>
              </a:lnSpc>
              <a:spcAft>
                <a:spcPts val="2150"/>
              </a:spcAft>
              <a:buFont typeface="Arial" panose="020B0604020202020204" pitchFamily="34" charset="0"/>
              <a:buChar char="•"/>
            </a:pPr>
            <a:r>
              <a:rPr lang="en-NZ" sz="2800" b="0" dirty="0">
                <a:solidFill>
                  <a:schemeClr val="bg1"/>
                </a:solidFill>
                <a:effectLst/>
              </a:rPr>
              <a:t>Human Frontier Science Program Fellowship</a:t>
            </a:r>
            <a:endParaRPr lang="en-NZ" sz="2800" dirty="0">
              <a:solidFill>
                <a:schemeClr val="bg1"/>
              </a:solidFill>
              <a:latin typeface="Calibri Italic" charset="0"/>
            </a:endParaRPr>
          </a:p>
        </p:txBody>
      </p:sp>
    </p:spTree>
    <p:extLst>
      <p:ext uri="{BB962C8B-B14F-4D97-AF65-F5344CB8AC3E}">
        <p14:creationId xmlns:p14="http://schemas.microsoft.com/office/powerpoint/2010/main" val="355115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6" y="-83459"/>
            <a:ext cx="9805839" cy="1519493"/>
          </a:xfrm>
        </p:spPr>
        <p:txBody>
          <a:bodyPr>
            <a:normAutofit/>
          </a:bodyPr>
          <a:lstStyle/>
          <a:p>
            <a:r>
              <a:rPr lang="en-NZ" sz="3738" dirty="0"/>
              <a:t>Eligibility</a:t>
            </a:r>
            <a:r>
              <a:rPr lang="en-NZ" sz="3738" b="1" dirty="0"/>
              <a:t> </a:t>
            </a:r>
            <a:r>
              <a:rPr lang="en-NZ" sz="3738" dirty="0"/>
              <a:t>JSPS – Postdoctoral Fellowships</a:t>
            </a:r>
            <a:endParaRPr lang="en-GB" sz="3738" dirty="0"/>
          </a:p>
        </p:txBody>
      </p:sp>
      <p:sp>
        <p:nvSpPr>
          <p:cNvPr id="3" name="Content Placeholder 2"/>
          <p:cNvSpPr>
            <a:spLocks noGrp="1"/>
          </p:cNvSpPr>
          <p:nvPr>
            <p:ph idx="1"/>
          </p:nvPr>
        </p:nvSpPr>
        <p:spPr>
          <a:xfrm>
            <a:off x="528068" y="1243763"/>
            <a:ext cx="10767196" cy="7114040"/>
          </a:xfrm>
        </p:spPr>
        <p:txBody>
          <a:bodyPr>
            <a:normAutofit lnSpcReduction="10000"/>
          </a:bodyPr>
          <a:lstStyle/>
          <a:p>
            <a:pPr>
              <a:buNone/>
            </a:pPr>
            <a:r>
              <a:rPr lang="en-NZ" sz="2400" b="1" dirty="0"/>
              <a:t>Start date:</a:t>
            </a:r>
          </a:p>
          <a:p>
            <a:pPr algn="l"/>
            <a:r>
              <a:rPr lang="en-GB" sz="2400" dirty="0"/>
              <a:t>JSPS requires that awarded Fellowships commence between </a:t>
            </a:r>
            <a:r>
              <a:rPr lang="en-US" sz="2400" dirty="0"/>
              <a:t>1 April 2023 and 30 November 2023. For FY2023 the Society strongly recommends a </a:t>
            </a:r>
            <a:r>
              <a:rPr lang="en-US" sz="2400" b="1" dirty="0"/>
              <a:t>Start between 01 September – 30 November </a:t>
            </a:r>
            <a:r>
              <a:rPr lang="en-US" sz="2400" dirty="0"/>
              <a:t>to allow for JSPS processing time. </a:t>
            </a:r>
          </a:p>
          <a:p>
            <a:pPr lvl="0">
              <a:buNone/>
            </a:pPr>
            <a:endParaRPr lang="en-NZ" sz="2400" dirty="0"/>
          </a:p>
          <a:p>
            <a:pPr lvl="0">
              <a:buNone/>
            </a:pPr>
            <a:r>
              <a:rPr lang="en-US" sz="2400" dirty="0"/>
              <a:t>Applicants must meet all of the </a:t>
            </a:r>
            <a:r>
              <a:rPr lang="en-US" sz="2400" b="1" dirty="0"/>
              <a:t>JSPS criteria:</a:t>
            </a:r>
            <a:endParaRPr lang="en-NZ" sz="2400" dirty="0"/>
          </a:p>
          <a:p>
            <a:pPr lvl="1"/>
            <a:r>
              <a:rPr lang="en-NZ" sz="2400" dirty="0"/>
              <a:t>Applicant must hold a doctorate degree, or be scheduled to receive a doctorate degree</a:t>
            </a:r>
            <a:r>
              <a:rPr lang="en-NZ" sz="2400" b="1" dirty="0"/>
              <a:t> before</a:t>
            </a:r>
            <a:r>
              <a:rPr lang="en-NZ" sz="2400" dirty="0"/>
              <a:t> the chosen start date of the Fellowship.</a:t>
            </a:r>
          </a:p>
          <a:p>
            <a:pPr lvl="1"/>
            <a:r>
              <a:rPr lang="en-NZ" sz="2400" dirty="0"/>
              <a:t>The doctorate degree must have been awarded on or after 2 April 2017.</a:t>
            </a:r>
          </a:p>
          <a:p>
            <a:pPr lvl="1"/>
            <a:r>
              <a:rPr lang="en-NZ" sz="2400" dirty="0"/>
              <a:t>Applicants must have arranged in advance a research plan with their host in Japan</a:t>
            </a:r>
          </a:p>
          <a:p>
            <a:pPr algn="l">
              <a:buNone/>
            </a:pPr>
            <a:r>
              <a:rPr lang="en-US" sz="2400" dirty="0"/>
              <a:t>When nominating candidates to JSPS, the Society must give preference to New Zealand citizens or permanent residents.</a:t>
            </a:r>
            <a:endParaRPr lang="en-NZ" sz="2400" dirty="0"/>
          </a:p>
          <a:p>
            <a:pPr>
              <a:buNone/>
            </a:pPr>
            <a:r>
              <a:rPr lang="en-GB" sz="2400" u="sng" dirty="0"/>
              <a:t> </a:t>
            </a:r>
            <a:endParaRPr lang="en-NZ" sz="2400" dirty="0"/>
          </a:p>
          <a:p>
            <a:pPr>
              <a:buNone/>
            </a:pPr>
            <a:r>
              <a:rPr lang="en-NZ" sz="2400" b="1" dirty="0"/>
              <a:t>How to apply</a:t>
            </a:r>
            <a:r>
              <a:rPr lang="en-NZ" sz="2400" dirty="0"/>
              <a:t>:  Submit application through the Society’s Catalyst Fund Application Portal. </a:t>
            </a:r>
            <a:r>
              <a:rPr lang="en-NZ" sz="2400" b="1" dirty="0"/>
              <a:t>Closing date: 20 April, 20</a:t>
            </a:r>
          </a:p>
          <a:p>
            <a:endParaRPr lang="en-NZ" sz="2400" dirty="0"/>
          </a:p>
          <a:p>
            <a:pPr>
              <a:buNone/>
            </a:pPr>
            <a:r>
              <a:rPr lang="en-NZ" sz="2400" b="1" dirty="0"/>
              <a:t>More Information: </a:t>
            </a:r>
            <a:r>
              <a:rPr lang="en-NZ" sz="2400" dirty="0"/>
              <a:t>Catalyst: Leaders website:</a:t>
            </a:r>
            <a:endParaRPr lang="en-GB" sz="2400" dirty="0"/>
          </a:p>
          <a:p>
            <a:pPr>
              <a:buNone/>
            </a:pPr>
            <a:r>
              <a:rPr lang="en-GB" sz="2400" dirty="0">
                <a:hlinkClick r:id="rId2"/>
              </a:rPr>
              <a:t>https://royalsociety.org.nz/what-we-do/funds-and-opportunities/catalyst-fund/catalyst-leaders/</a:t>
            </a:r>
            <a:endParaRPr lang="en-GB" sz="2400" dirty="0"/>
          </a:p>
        </p:txBody>
      </p:sp>
    </p:spTree>
    <p:extLst>
      <p:ext uri="{BB962C8B-B14F-4D97-AF65-F5344CB8AC3E}">
        <p14:creationId xmlns:p14="http://schemas.microsoft.com/office/powerpoint/2010/main" val="413787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96" y="466318"/>
            <a:ext cx="10987088" cy="1198048"/>
          </a:xfrm>
        </p:spPr>
        <p:txBody>
          <a:bodyPr>
            <a:noAutofit/>
          </a:bodyPr>
          <a:lstStyle/>
          <a:p>
            <a:pPr algn="ctr"/>
            <a:r>
              <a:rPr lang="en-NZ" sz="4000" dirty="0"/>
              <a:t>Human Frontier Science Programme (HFSP) Postdoctoral Fellowships</a:t>
            </a:r>
          </a:p>
        </p:txBody>
      </p:sp>
      <p:pic>
        <p:nvPicPr>
          <p:cNvPr id="5" name="Content Placeholder 4" descr="Graphical user interface, text">
            <a:extLst>
              <a:ext uri="{FF2B5EF4-FFF2-40B4-BE49-F238E27FC236}">
                <a16:creationId xmlns:a16="http://schemas.microsoft.com/office/drawing/2014/main" id="{F9B4E6B7-7084-1A1A-289D-DA2C5359B820}"/>
              </a:ext>
            </a:extLst>
          </p:cNvPr>
          <p:cNvPicPr>
            <a:picLocks noGrp="1" noChangeAspect="1"/>
          </p:cNvPicPr>
          <p:nvPr>
            <p:ph idx="4294967295"/>
          </p:nvPr>
        </p:nvPicPr>
        <p:blipFill>
          <a:blip r:embed="rId3"/>
          <a:stretch>
            <a:fillRect/>
          </a:stretch>
        </p:blipFill>
        <p:spPr>
          <a:xfrm>
            <a:off x="147661" y="7787894"/>
            <a:ext cx="4429125" cy="1429131"/>
          </a:xfrm>
        </p:spPr>
      </p:pic>
      <p:sp>
        <p:nvSpPr>
          <p:cNvPr id="4" name="TextBox 3">
            <a:extLst>
              <a:ext uri="{FF2B5EF4-FFF2-40B4-BE49-F238E27FC236}">
                <a16:creationId xmlns:a16="http://schemas.microsoft.com/office/drawing/2014/main" id="{30653D86-11B2-AC40-A20A-D2ACD816424D}"/>
              </a:ext>
            </a:extLst>
          </p:cNvPr>
          <p:cNvSpPr txBox="1"/>
          <p:nvPr/>
        </p:nvSpPr>
        <p:spPr>
          <a:xfrm>
            <a:off x="572317" y="1859009"/>
            <a:ext cx="11635558" cy="5068119"/>
          </a:xfrm>
          <a:prstGeom prst="rect">
            <a:avLst/>
          </a:prstGeom>
          <a:noFill/>
        </p:spPr>
        <p:txBody>
          <a:bodyPr wrap="square">
            <a:spAutoFit/>
          </a:bodyPr>
          <a:lstStyle/>
          <a:p>
            <a:pPr marL="1079314" indent="-270226">
              <a:spcBef>
                <a:spcPts val="0"/>
              </a:spcBef>
              <a:spcAft>
                <a:spcPts val="601"/>
              </a:spcAft>
              <a:buNone/>
            </a:pPr>
            <a:r>
              <a:rPr lang="en-AU" sz="2403" b="1" dirty="0">
                <a:solidFill>
                  <a:srgbClr val="000000"/>
                </a:solidFill>
                <a:latin typeface="Calibri" panose="020F0502020204030204" pitchFamily="34" charset="0"/>
                <a:cs typeface="Arial" charset="0"/>
              </a:rPr>
              <a:t>HFSP promotes and funds basic research</a:t>
            </a:r>
          </a:p>
          <a:p>
            <a:pPr marL="1079314" lvl="1" indent="-270226">
              <a:spcBef>
                <a:spcPts val="0"/>
              </a:spcBef>
              <a:spcAft>
                <a:spcPts val="601"/>
              </a:spcAft>
            </a:pPr>
            <a:r>
              <a:rPr lang="en-AU" sz="2800" dirty="0">
                <a:solidFill>
                  <a:srgbClr val="000000"/>
                </a:solidFill>
                <a:latin typeface="Calibri" panose="020F0502020204030204" pitchFamily="34" charset="0"/>
                <a:cs typeface="Arial" charset="0"/>
              </a:rPr>
              <a:t>innovative, cutting edge research to extend the frontiers of life sciences </a:t>
            </a:r>
          </a:p>
          <a:p>
            <a:pPr marL="1079314" lvl="1" indent="-270226">
              <a:spcBef>
                <a:spcPts val="0"/>
              </a:spcBef>
              <a:spcAft>
                <a:spcPts val="601"/>
              </a:spcAft>
            </a:pPr>
            <a:r>
              <a:rPr lang="en-AU" sz="2800" dirty="0">
                <a:solidFill>
                  <a:srgbClr val="000000"/>
                </a:solidFill>
                <a:latin typeface="Calibri" panose="020F0502020204030204" pitchFamily="34" charset="0"/>
                <a:cs typeface="Arial" charset="0"/>
              </a:rPr>
              <a:t>focused on the elucidation of the sophisticated and complex mechanisms of living organisms  </a:t>
            </a:r>
          </a:p>
          <a:p>
            <a:pPr marL="1079314" indent="-270226">
              <a:spcBef>
                <a:spcPts val="0"/>
              </a:spcBef>
              <a:spcAft>
                <a:spcPts val="601"/>
              </a:spcAft>
            </a:pPr>
            <a:endParaRPr lang="en-AU" sz="2403" b="1" dirty="0">
              <a:solidFill>
                <a:srgbClr val="000000"/>
              </a:solidFill>
              <a:latin typeface="Calibri" panose="020F0502020204030204" pitchFamily="34" charset="0"/>
              <a:cs typeface="Arial" charset="0"/>
            </a:endParaRPr>
          </a:p>
          <a:p>
            <a:pPr marL="1079314" indent="-270226">
              <a:spcBef>
                <a:spcPts val="0"/>
              </a:spcBef>
              <a:spcAft>
                <a:spcPts val="601"/>
              </a:spcAft>
              <a:buNone/>
            </a:pPr>
            <a:r>
              <a:rPr lang="en-AU" sz="2403" b="1" dirty="0">
                <a:solidFill>
                  <a:srgbClr val="000000"/>
                </a:solidFill>
                <a:latin typeface="Calibri" panose="020F0502020204030204" pitchFamily="34" charset="0"/>
                <a:cs typeface="Arial" charset="0"/>
              </a:rPr>
              <a:t>HFSP attaches the highest importance to </a:t>
            </a:r>
          </a:p>
          <a:p>
            <a:pPr marL="1079314" lvl="1" indent="-270226">
              <a:spcBef>
                <a:spcPts val="0"/>
              </a:spcBef>
              <a:spcAft>
                <a:spcPts val="601"/>
              </a:spcAft>
            </a:pPr>
            <a:r>
              <a:rPr lang="en-AU" sz="2800" dirty="0">
                <a:solidFill>
                  <a:srgbClr val="000000"/>
                </a:solidFill>
                <a:latin typeface="Calibri" panose="020F0502020204030204" pitchFamily="34" charset="0"/>
                <a:cs typeface="Arial" charset="0"/>
              </a:rPr>
              <a:t>scientific merit or proposed research</a:t>
            </a:r>
          </a:p>
          <a:p>
            <a:pPr marL="1079314" lvl="1" indent="-270226">
              <a:spcBef>
                <a:spcPts val="0"/>
              </a:spcBef>
              <a:spcAft>
                <a:spcPts val="601"/>
              </a:spcAft>
            </a:pPr>
            <a:r>
              <a:rPr lang="en-AU" sz="2800" dirty="0">
                <a:solidFill>
                  <a:srgbClr val="000000"/>
                </a:solidFill>
                <a:latin typeface="Calibri" panose="020F0502020204030204" pitchFamily="34" charset="0"/>
                <a:cs typeface="Arial" charset="0"/>
              </a:rPr>
              <a:t>internationality (especially </a:t>
            </a:r>
            <a:r>
              <a:rPr lang="en-AU" sz="2800" dirty="0" err="1">
                <a:solidFill>
                  <a:srgbClr val="000000"/>
                </a:solidFill>
                <a:latin typeface="Calibri" panose="020F0502020204030204" pitchFamily="34" charset="0"/>
                <a:cs typeface="Arial" charset="0"/>
              </a:rPr>
              <a:t>intercontinentality</a:t>
            </a:r>
            <a:r>
              <a:rPr lang="en-AU" sz="2800" dirty="0">
                <a:solidFill>
                  <a:srgbClr val="000000"/>
                </a:solidFill>
                <a:latin typeface="Calibri" panose="020F0502020204030204" pitchFamily="34" charset="0"/>
                <a:cs typeface="Arial" charset="0"/>
              </a:rPr>
              <a:t>) and </a:t>
            </a:r>
          </a:p>
          <a:p>
            <a:pPr marL="1079314" lvl="1" indent="-270226">
              <a:spcBef>
                <a:spcPts val="0"/>
              </a:spcBef>
              <a:spcAft>
                <a:spcPts val="601"/>
              </a:spcAft>
            </a:pPr>
            <a:r>
              <a:rPr lang="en-AU" sz="2800" dirty="0">
                <a:solidFill>
                  <a:srgbClr val="000000"/>
                </a:solidFill>
                <a:latin typeface="Calibri" panose="020F0502020204030204" pitchFamily="34" charset="0"/>
                <a:cs typeface="Arial" charset="0"/>
              </a:rPr>
              <a:t>interdisciplinarity</a:t>
            </a:r>
          </a:p>
          <a:p>
            <a:pPr lvl="1" algn="just">
              <a:spcBef>
                <a:spcPct val="20000"/>
              </a:spcBef>
            </a:pPr>
            <a:endParaRPr lang="en-US" sz="1802" b="1" dirty="0">
              <a:solidFill>
                <a:srgbClr val="000000"/>
              </a:solidFill>
              <a:latin typeface="Arial" charset="0"/>
            </a:endParaRPr>
          </a:p>
          <a:p>
            <a:pPr marL="612099" lvl="1" indent="0" algn="just">
              <a:spcBef>
                <a:spcPct val="20000"/>
              </a:spcBef>
              <a:buNone/>
            </a:pPr>
            <a:r>
              <a:rPr lang="en-US" sz="1802" b="1" dirty="0">
                <a:solidFill>
                  <a:srgbClr val="000000"/>
                </a:solidFill>
                <a:latin typeface="Arial" charset="0"/>
              </a:rPr>
              <a:t>New Zealand a member since 2006</a:t>
            </a:r>
          </a:p>
        </p:txBody>
      </p:sp>
      <p:pic>
        <p:nvPicPr>
          <p:cNvPr id="6" name="Picture 5">
            <a:extLst>
              <a:ext uri="{FF2B5EF4-FFF2-40B4-BE49-F238E27FC236}">
                <a16:creationId xmlns:a16="http://schemas.microsoft.com/office/drawing/2014/main" id="{4F61FF47-39DD-A3A3-4433-338A32FE2DBF}"/>
              </a:ext>
            </a:extLst>
          </p:cNvPr>
          <p:cNvPicPr>
            <a:picLocks noChangeAspect="1"/>
          </p:cNvPicPr>
          <p:nvPr/>
        </p:nvPicPr>
        <p:blipFill>
          <a:blip r:embed="rId4"/>
          <a:stretch>
            <a:fillRect/>
          </a:stretch>
        </p:blipFill>
        <p:spPr>
          <a:xfrm>
            <a:off x="656431" y="7076705"/>
            <a:ext cx="9822087" cy="561611"/>
          </a:xfrm>
          <a:prstGeom prst="rect">
            <a:avLst/>
          </a:prstGeom>
        </p:spPr>
      </p:pic>
    </p:spTree>
    <p:extLst>
      <p:ext uri="{BB962C8B-B14F-4D97-AF65-F5344CB8AC3E}">
        <p14:creationId xmlns:p14="http://schemas.microsoft.com/office/powerpoint/2010/main" val="157343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96" y="466318"/>
            <a:ext cx="10987088" cy="1198048"/>
          </a:xfrm>
        </p:spPr>
        <p:txBody>
          <a:bodyPr>
            <a:noAutofit/>
          </a:bodyPr>
          <a:lstStyle/>
          <a:p>
            <a:pPr algn="ctr"/>
            <a:r>
              <a:rPr lang="en-NZ" sz="4000" dirty="0"/>
              <a:t>Human Frontier Science Programme (HFSP) Postdoctoral Fellowships</a:t>
            </a:r>
          </a:p>
        </p:txBody>
      </p:sp>
      <p:pic>
        <p:nvPicPr>
          <p:cNvPr id="5" name="Content Placeholder 4" descr="Graphical user interface, text">
            <a:extLst>
              <a:ext uri="{FF2B5EF4-FFF2-40B4-BE49-F238E27FC236}">
                <a16:creationId xmlns:a16="http://schemas.microsoft.com/office/drawing/2014/main" id="{F9B4E6B7-7084-1A1A-289D-DA2C5359B820}"/>
              </a:ext>
            </a:extLst>
          </p:cNvPr>
          <p:cNvPicPr>
            <a:picLocks noGrp="1" noChangeAspect="1"/>
          </p:cNvPicPr>
          <p:nvPr>
            <p:ph idx="4294967295"/>
          </p:nvPr>
        </p:nvPicPr>
        <p:blipFill>
          <a:blip r:embed="rId3"/>
          <a:stretch>
            <a:fillRect/>
          </a:stretch>
        </p:blipFill>
        <p:spPr>
          <a:xfrm>
            <a:off x="147661" y="7787894"/>
            <a:ext cx="4429125" cy="1429131"/>
          </a:xfrm>
        </p:spPr>
      </p:pic>
      <p:sp>
        <p:nvSpPr>
          <p:cNvPr id="7" name="TextBox 6">
            <a:extLst>
              <a:ext uri="{FF2B5EF4-FFF2-40B4-BE49-F238E27FC236}">
                <a16:creationId xmlns:a16="http://schemas.microsoft.com/office/drawing/2014/main" id="{B70124FD-8FE4-764A-0C95-794F144B9743}"/>
              </a:ext>
            </a:extLst>
          </p:cNvPr>
          <p:cNvSpPr txBox="1"/>
          <p:nvPr/>
        </p:nvSpPr>
        <p:spPr>
          <a:xfrm>
            <a:off x="610393" y="2346911"/>
            <a:ext cx="10987088" cy="5078313"/>
          </a:xfrm>
          <a:prstGeom prst="rect">
            <a:avLst/>
          </a:prstGeom>
          <a:noFill/>
        </p:spPr>
        <p:txBody>
          <a:bodyPr wrap="square">
            <a:spAutoFit/>
          </a:bodyPr>
          <a:lstStyle/>
          <a:p>
            <a:pPr marL="0" indent="0">
              <a:buNone/>
            </a:pPr>
            <a:r>
              <a:rPr lang="en-NZ" sz="3200" dirty="0"/>
              <a:t>Type of HFSP Fellowships</a:t>
            </a:r>
          </a:p>
          <a:p>
            <a:pPr marL="342900" indent="-342900">
              <a:buFont typeface="Arial" panose="020B0604020202020204" pitchFamily="34" charset="0"/>
              <a:buChar char="•"/>
            </a:pPr>
            <a:r>
              <a:rPr lang="en-NZ" dirty="0"/>
              <a:t>Long-Term Fellowships - postdocs in the life sciences </a:t>
            </a:r>
          </a:p>
          <a:p>
            <a:pPr marL="342900" indent="-342900">
              <a:buFont typeface="Arial" panose="020B0604020202020204" pitchFamily="34" charset="0"/>
              <a:buChar char="•"/>
            </a:pPr>
            <a:r>
              <a:rPr lang="en-NZ" dirty="0"/>
              <a:t>Cross-Disciplinary Fellowships - postdocs from non-biological sciences</a:t>
            </a:r>
          </a:p>
          <a:p>
            <a:pPr marL="342900" indent="-342900">
              <a:buFont typeface="Arial" panose="020B0604020202020204" pitchFamily="34" charset="0"/>
              <a:buChar char="•"/>
            </a:pPr>
            <a:r>
              <a:rPr lang="de-DE" dirty="0">
                <a:latin typeface="Calibri" panose="020F0502020204030204" pitchFamily="34" charset="0"/>
                <a:cs typeface="Arial" pitchFamily="34" charset="0"/>
              </a:rPr>
              <a:t>3 years (3rd year can be deferred for two years or be back in home country)</a:t>
            </a:r>
          </a:p>
          <a:p>
            <a:pPr marL="342900" indent="-342900">
              <a:buFont typeface="Arial" panose="020B0604020202020204" pitchFamily="34" charset="0"/>
              <a:buChar char="•"/>
            </a:pPr>
            <a:r>
              <a:rPr lang="de-DE" dirty="0">
                <a:latin typeface="Calibri" panose="020F0502020204030204" pitchFamily="34" charset="0"/>
                <a:cs typeface="Arial" pitchFamily="34" charset="0"/>
              </a:rPr>
              <a:t>amount depends on the country; travel and possibly child and parental leave allowances</a:t>
            </a:r>
            <a:r>
              <a:rPr lang="de-DE" dirty="0">
                <a:solidFill>
                  <a:srgbClr val="FF0000"/>
                </a:solidFill>
                <a:latin typeface="Calibri" panose="020F0502020204030204" pitchFamily="34" charset="0"/>
                <a:cs typeface="Arial" pitchFamily="34" charset="0"/>
              </a:rPr>
              <a:t> </a:t>
            </a:r>
            <a:endParaRPr lang="en-NZ" dirty="0"/>
          </a:p>
          <a:p>
            <a:endParaRPr lang="en-NZ" dirty="0"/>
          </a:p>
          <a:p>
            <a:pPr marL="0" indent="0">
              <a:buNone/>
            </a:pPr>
            <a:r>
              <a:rPr lang="en-NZ" sz="2800" dirty="0"/>
              <a:t>For ambitious postdoctoral scientists to </a:t>
            </a:r>
          </a:p>
          <a:p>
            <a:pPr marL="342900" indent="-342900">
              <a:buFont typeface="Arial" panose="020B0604020202020204" pitchFamily="34" charset="0"/>
              <a:buChar char="•"/>
            </a:pPr>
            <a:r>
              <a:rPr lang="en-NZ" dirty="0"/>
              <a:t>undertake frontier research (read assessment criteria for more information) </a:t>
            </a:r>
          </a:p>
          <a:p>
            <a:pPr marL="342900" indent="-342900">
              <a:buFont typeface="Arial" panose="020B0604020202020204" pitchFamily="34" charset="0"/>
              <a:buChar char="•"/>
            </a:pPr>
            <a:r>
              <a:rPr lang="en-NZ" dirty="0"/>
              <a:t>move into new areas of study </a:t>
            </a:r>
          </a:p>
          <a:p>
            <a:pPr marL="342900" indent="-342900">
              <a:buFont typeface="Arial" panose="020B0604020202020204" pitchFamily="34" charset="0"/>
              <a:buChar char="•"/>
            </a:pPr>
            <a:r>
              <a:rPr lang="en-NZ" dirty="0"/>
              <a:t>work in a new country</a:t>
            </a:r>
          </a:p>
          <a:p>
            <a:pPr marL="342900" indent="-342900">
              <a:buFont typeface="Arial" panose="020B0604020202020204" pitchFamily="34" charset="0"/>
              <a:buChar char="•"/>
            </a:pPr>
            <a:r>
              <a:rPr lang="en-NZ" dirty="0"/>
              <a:t>broaden research skills and learn new methodology </a:t>
            </a:r>
          </a:p>
          <a:p>
            <a:pPr marL="342900" indent="-342900">
              <a:buFont typeface="Arial" panose="020B0604020202020204" pitchFamily="34" charset="0"/>
              <a:buChar char="•"/>
            </a:pPr>
            <a:r>
              <a:rPr lang="en-NZ" dirty="0"/>
              <a:t>work in a top laboratory</a:t>
            </a:r>
          </a:p>
        </p:txBody>
      </p:sp>
    </p:spTree>
    <p:extLst>
      <p:ext uri="{BB962C8B-B14F-4D97-AF65-F5344CB8AC3E}">
        <p14:creationId xmlns:p14="http://schemas.microsoft.com/office/powerpoint/2010/main" val="72600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96" y="466318"/>
            <a:ext cx="10987088" cy="1198048"/>
          </a:xfrm>
        </p:spPr>
        <p:txBody>
          <a:bodyPr>
            <a:noAutofit/>
          </a:bodyPr>
          <a:lstStyle/>
          <a:p>
            <a:pPr algn="ctr"/>
            <a:r>
              <a:rPr lang="en-NZ" sz="4000" dirty="0"/>
              <a:t>Human Frontier Science Programme (HFSP) Postdoctoral Fellowships</a:t>
            </a:r>
          </a:p>
        </p:txBody>
      </p:sp>
      <p:pic>
        <p:nvPicPr>
          <p:cNvPr id="5" name="Content Placeholder 4" descr="Graphical user interface, text">
            <a:extLst>
              <a:ext uri="{FF2B5EF4-FFF2-40B4-BE49-F238E27FC236}">
                <a16:creationId xmlns:a16="http://schemas.microsoft.com/office/drawing/2014/main" id="{F9B4E6B7-7084-1A1A-289D-DA2C5359B820}"/>
              </a:ext>
            </a:extLst>
          </p:cNvPr>
          <p:cNvPicPr>
            <a:picLocks noGrp="1" noChangeAspect="1"/>
          </p:cNvPicPr>
          <p:nvPr>
            <p:ph idx="4294967295"/>
          </p:nvPr>
        </p:nvPicPr>
        <p:blipFill>
          <a:blip r:embed="rId3"/>
          <a:stretch>
            <a:fillRect/>
          </a:stretch>
        </p:blipFill>
        <p:spPr>
          <a:xfrm>
            <a:off x="147661" y="7787894"/>
            <a:ext cx="4429125" cy="1429131"/>
          </a:xfrm>
        </p:spPr>
      </p:pic>
      <p:sp>
        <p:nvSpPr>
          <p:cNvPr id="7" name="TextBox 6">
            <a:extLst>
              <a:ext uri="{FF2B5EF4-FFF2-40B4-BE49-F238E27FC236}">
                <a16:creationId xmlns:a16="http://schemas.microsoft.com/office/drawing/2014/main" id="{B70124FD-8FE4-764A-0C95-794F144B9743}"/>
              </a:ext>
            </a:extLst>
          </p:cNvPr>
          <p:cNvSpPr txBox="1"/>
          <p:nvPr/>
        </p:nvSpPr>
        <p:spPr>
          <a:xfrm>
            <a:off x="600074" y="2016711"/>
            <a:ext cx="10987088" cy="5957208"/>
          </a:xfrm>
          <a:prstGeom prst="rect">
            <a:avLst/>
          </a:prstGeom>
          <a:noFill/>
        </p:spPr>
        <p:txBody>
          <a:bodyPr wrap="square">
            <a:spAutoFit/>
          </a:bodyPr>
          <a:lstStyle/>
          <a:p>
            <a:pPr marL="457794" lvl="1" indent="0">
              <a:buNone/>
            </a:pPr>
            <a:r>
              <a:rPr lang="de-DE" sz="2800" dirty="0">
                <a:solidFill>
                  <a:srgbClr val="000000"/>
                </a:solidFill>
                <a:latin typeface="Calibri" panose="020F0502020204030204" pitchFamily="34" charset="0"/>
                <a:cs typeface="Arial" pitchFamily="34" charset="0"/>
              </a:rPr>
              <a:t>General eligibility criteria</a:t>
            </a:r>
          </a:p>
          <a:p>
            <a:pPr marL="343346" indent="-343346"/>
            <a:endParaRPr lang="de-DE" sz="2253" b="1" dirty="0">
              <a:solidFill>
                <a:srgbClr val="000000"/>
              </a:solidFill>
              <a:latin typeface="Calibri" panose="020F0502020204030204" pitchFamily="34" charset="0"/>
              <a:cs typeface="Arial" pitchFamily="34" charset="0"/>
            </a:endParaRPr>
          </a:p>
          <a:p>
            <a:pPr marL="801140" lvl="1" indent="-343346">
              <a:spcBef>
                <a:spcPts val="0"/>
              </a:spcBef>
              <a:buFontTx/>
              <a:buChar char="•"/>
            </a:pPr>
            <a:r>
              <a:rPr lang="de-DE" sz="2253" dirty="0">
                <a:solidFill>
                  <a:srgbClr val="000000"/>
                </a:solidFill>
                <a:latin typeface="Calibri" panose="020F0502020204030204" pitchFamily="34" charset="0"/>
                <a:cs typeface="Arial" pitchFamily="34" charset="0"/>
              </a:rPr>
              <a:t>Work in a new country</a:t>
            </a:r>
          </a:p>
          <a:p>
            <a:pPr lvl="2">
              <a:spcBef>
                <a:spcPts val="0"/>
              </a:spcBef>
            </a:pPr>
            <a:r>
              <a:rPr lang="de-DE" sz="2253" dirty="0">
                <a:latin typeface="Calibri" panose="020F0502020204030204" pitchFamily="34" charset="0"/>
                <a:cs typeface="Arial" pitchFamily="34" charset="0"/>
              </a:rPr>
              <a:t>Citizen of a </a:t>
            </a:r>
            <a:r>
              <a:rPr lang="de-DE" sz="2253" dirty="0">
                <a:solidFill>
                  <a:srgbClr val="000000"/>
                </a:solidFill>
                <a:latin typeface="Calibri" panose="020F0502020204030204" pitchFamily="34" charset="0"/>
                <a:cs typeface="Arial" pitchFamily="34" charset="0"/>
              </a:rPr>
              <a:t>HFSPO Member?    Choose anywhere</a:t>
            </a:r>
          </a:p>
          <a:p>
            <a:pPr lvl="2">
              <a:spcBef>
                <a:spcPts val="0"/>
              </a:spcBef>
            </a:pPr>
            <a:r>
              <a:rPr lang="de-DE" sz="2253" dirty="0">
                <a:solidFill>
                  <a:srgbClr val="000000"/>
                </a:solidFill>
                <a:latin typeface="Calibri" panose="020F0502020204030204" pitchFamily="34" charset="0"/>
                <a:cs typeface="Arial" pitchFamily="34" charset="0"/>
              </a:rPr>
              <a:t>Not from a Member country?   Choose a lab in a M</a:t>
            </a:r>
            <a:r>
              <a:rPr lang="de-DE" sz="2253" dirty="0">
                <a:latin typeface="Calibri" panose="020F0502020204030204" pitchFamily="34" charset="0"/>
                <a:cs typeface="Arial" pitchFamily="34" charset="0"/>
              </a:rPr>
              <a:t>em</a:t>
            </a:r>
            <a:r>
              <a:rPr lang="de-DE" sz="2253" dirty="0">
                <a:solidFill>
                  <a:srgbClr val="000000"/>
                </a:solidFill>
                <a:latin typeface="Calibri" panose="020F0502020204030204" pitchFamily="34" charset="0"/>
                <a:cs typeface="Arial" pitchFamily="34" charset="0"/>
              </a:rPr>
              <a:t>ber country. </a:t>
            </a:r>
          </a:p>
          <a:p>
            <a:pPr marL="915589" lvl="2" indent="0">
              <a:spcBef>
                <a:spcPts val="0"/>
              </a:spcBef>
              <a:buNone/>
            </a:pPr>
            <a:endParaRPr lang="de-DE" sz="2253" dirty="0">
              <a:solidFill>
                <a:srgbClr val="000000"/>
              </a:solidFill>
              <a:latin typeface="Calibri" panose="020F0502020204030204" pitchFamily="34" charset="0"/>
              <a:cs typeface="Arial" pitchFamily="34" charset="0"/>
            </a:endParaRPr>
          </a:p>
          <a:p>
            <a:pPr marL="801140" lvl="1" indent="-343346">
              <a:buFontTx/>
              <a:buChar char="•"/>
            </a:pPr>
            <a:r>
              <a:rPr lang="de-DE" sz="2253" b="1" dirty="0">
                <a:solidFill>
                  <a:srgbClr val="000000"/>
                </a:solidFill>
                <a:latin typeface="Calibri" panose="020F0502020204030204" pitchFamily="34" charset="0"/>
                <a:cs typeface="Arial" pitchFamily="34" charset="0"/>
              </a:rPr>
              <a:t>Apply within 3 years of  Ph.D. (PhD conferred no later than start of fellowship)</a:t>
            </a:r>
          </a:p>
          <a:p>
            <a:pPr marL="801140" lvl="1" indent="-343346">
              <a:buFontTx/>
              <a:buChar char="•"/>
            </a:pPr>
            <a:endParaRPr lang="en-AU" sz="2253" dirty="0">
              <a:solidFill>
                <a:srgbClr val="000000"/>
              </a:solidFill>
              <a:latin typeface="Calibri" panose="020F0502020204030204" pitchFamily="34" charset="0"/>
              <a:cs typeface="Arial" pitchFamily="34" charset="0"/>
            </a:endParaRPr>
          </a:p>
          <a:p>
            <a:pPr marL="801140" lvl="1" indent="-343346">
              <a:buFontTx/>
              <a:buChar char="•"/>
            </a:pPr>
            <a:r>
              <a:rPr lang="en-AU" sz="2253" dirty="0">
                <a:solidFill>
                  <a:srgbClr val="000000"/>
                </a:solidFill>
                <a:latin typeface="Calibri" panose="020F0502020204030204" pitchFamily="34" charset="0"/>
                <a:cs typeface="Arial" pitchFamily="34" charset="0"/>
              </a:rPr>
              <a:t>Must have one first-authorship paper</a:t>
            </a:r>
          </a:p>
          <a:p>
            <a:pPr marL="801140" lvl="1" indent="-343346">
              <a:buFontTx/>
              <a:buChar char="•"/>
            </a:pPr>
            <a:endParaRPr lang="en-AU" sz="2253" dirty="0">
              <a:solidFill>
                <a:srgbClr val="000000"/>
              </a:solidFill>
              <a:latin typeface="Calibri" panose="020F0502020204030204" pitchFamily="34" charset="0"/>
              <a:cs typeface="Arial" pitchFamily="34" charset="0"/>
            </a:endParaRPr>
          </a:p>
          <a:p>
            <a:pPr marL="801140" lvl="1" indent="-343346">
              <a:buFontTx/>
              <a:buChar char="•"/>
            </a:pPr>
            <a:r>
              <a:rPr lang="en-AU" sz="2253" dirty="0">
                <a:solidFill>
                  <a:srgbClr val="000000"/>
                </a:solidFill>
                <a:latin typeface="Calibri" panose="020F0502020204030204" pitchFamily="34" charset="0"/>
                <a:cs typeface="Arial" pitchFamily="34" charset="0"/>
              </a:rPr>
              <a:t>Two stage application process</a:t>
            </a:r>
          </a:p>
          <a:p>
            <a:pPr marL="1413240" lvl="2" indent="-343346">
              <a:buFontTx/>
              <a:buChar char="•"/>
            </a:pPr>
            <a:r>
              <a:rPr lang="en-AU" sz="2253" b="1" dirty="0">
                <a:solidFill>
                  <a:srgbClr val="000000"/>
                </a:solidFill>
                <a:latin typeface="Calibri" panose="020F0502020204030204" pitchFamily="34" charset="0"/>
                <a:cs typeface="Arial" pitchFamily="34" charset="0"/>
              </a:rPr>
              <a:t>Letter of intent by 11 May, 2023</a:t>
            </a:r>
          </a:p>
          <a:p>
            <a:pPr marL="1413240" lvl="2" indent="-343346">
              <a:buFontTx/>
              <a:buChar char="•"/>
            </a:pPr>
            <a:r>
              <a:rPr lang="en-AU" sz="2253" dirty="0">
                <a:solidFill>
                  <a:srgbClr val="000000"/>
                </a:solidFill>
                <a:latin typeface="Calibri" panose="020F0502020204030204" pitchFamily="34" charset="0"/>
                <a:cs typeface="Arial" pitchFamily="34" charset="0"/>
              </a:rPr>
              <a:t>Full proposal for invited applicants 28 September, 2023</a:t>
            </a:r>
          </a:p>
          <a:p>
            <a:pPr marL="1069894" lvl="2"/>
            <a:endParaRPr lang="en-AU" sz="2253" dirty="0">
              <a:solidFill>
                <a:srgbClr val="000000"/>
              </a:solidFill>
              <a:latin typeface="Calibri" panose="020F0502020204030204" pitchFamily="34" charset="0"/>
              <a:cs typeface="Arial" pitchFamily="34" charset="0"/>
            </a:endParaRPr>
          </a:p>
          <a:p>
            <a:pPr marL="457794" lvl="1" indent="0">
              <a:lnSpc>
                <a:spcPct val="120000"/>
              </a:lnSpc>
              <a:spcBef>
                <a:spcPts val="0"/>
              </a:spcBef>
              <a:spcAft>
                <a:spcPts val="601"/>
              </a:spcAft>
              <a:buNone/>
            </a:pPr>
            <a:r>
              <a:rPr lang="de-DE" sz="2603" dirty="0">
                <a:latin typeface="Calibri" panose="020F0502020204030204" pitchFamily="34" charset="0"/>
                <a:cs typeface="Arial" pitchFamily="34" charset="0"/>
              </a:rPr>
              <a:t>~65 fellowships per year (success rate ~ 12%.)</a:t>
            </a:r>
            <a:endParaRPr lang="de-DE" sz="2253" strike="sngStrike" dirty="0">
              <a:solidFill>
                <a:schemeClr val="accent6">
                  <a:lumMod val="60000"/>
                  <a:lumOff val="40000"/>
                </a:schemeClr>
              </a:solidFill>
              <a:latin typeface="Calibri" panose="020F0502020204030204" pitchFamily="34" charset="0"/>
              <a:cs typeface="Arial" pitchFamily="34" charset="0"/>
            </a:endParaRPr>
          </a:p>
          <a:p>
            <a:pPr marL="0" indent="0">
              <a:buNone/>
            </a:pPr>
            <a:endParaRPr lang="en-NZ" dirty="0"/>
          </a:p>
        </p:txBody>
      </p:sp>
    </p:spTree>
    <p:extLst>
      <p:ext uri="{BB962C8B-B14F-4D97-AF65-F5344CB8AC3E}">
        <p14:creationId xmlns:p14="http://schemas.microsoft.com/office/powerpoint/2010/main" val="418357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Rutherford Discovery Fellowships</a:t>
            </a:r>
          </a:p>
        </p:txBody>
      </p:sp>
      <p:sp>
        <p:nvSpPr>
          <p:cNvPr id="3" name="Content Placeholder 2"/>
          <p:cNvSpPr>
            <a:spLocks noGrp="1"/>
          </p:cNvSpPr>
          <p:nvPr>
            <p:ph idx="4294967295"/>
          </p:nvPr>
        </p:nvSpPr>
        <p:spPr>
          <a:xfrm>
            <a:off x="186467" y="2151063"/>
            <a:ext cx="10987087" cy="6081712"/>
          </a:xfrm>
        </p:spPr>
        <p:txBody>
          <a:bodyPr>
            <a:normAutofit fontScale="70000" lnSpcReduction="20000"/>
          </a:bodyPr>
          <a:lstStyle/>
          <a:p>
            <a:pPr lvl="1">
              <a:buFont typeface="Wingdings" panose="05000000000000000000" pitchFamily="2" charset="2"/>
              <a:buChar char="§"/>
            </a:pPr>
            <a:r>
              <a:rPr lang="en-NZ" dirty="0"/>
              <a:t>The Rutherford Discovery Fellowships support New Zealand’s most talented early- to mid-career researchers.</a:t>
            </a:r>
          </a:p>
          <a:p>
            <a:pPr lvl="1">
              <a:buFont typeface="Wingdings" panose="05000000000000000000" pitchFamily="2" charset="2"/>
              <a:buChar char="§"/>
            </a:pPr>
            <a:endParaRPr lang="en-NZ" dirty="0"/>
          </a:p>
          <a:p>
            <a:pPr lvl="1">
              <a:buFont typeface="Wingdings" panose="05000000000000000000" pitchFamily="2" charset="2"/>
              <a:buChar char="§"/>
            </a:pPr>
            <a:r>
              <a:rPr lang="en-NZ" dirty="0"/>
              <a:t>The Fellowships will develop and foster the future leaders in the New Zealand research, science and innovation sector. It will help them to develop a strong track record and allow them to compete with the best researchers in New Zealand and the world for mainstream research funds</a:t>
            </a:r>
          </a:p>
          <a:p>
            <a:pPr marL="612099" lvl="1" indent="0">
              <a:buNone/>
            </a:pPr>
            <a:endParaRPr lang="en-NZ" dirty="0"/>
          </a:p>
          <a:p>
            <a:pPr lvl="1">
              <a:buFont typeface="Wingdings" panose="05000000000000000000" pitchFamily="2" charset="2"/>
              <a:buChar char="§"/>
            </a:pPr>
            <a:r>
              <a:rPr lang="en-NZ" dirty="0"/>
              <a:t>Aims to assist with the retention and repatriation of New Zealand’s top early- to mid- career researchers with international research experience</a:t>
            </a:r>
          </a:p>
          <a:p>
            <a:pPr marL="612099" lvl="1" indent="0">
              <a:buNone/>
            </a:pPr>
            <a:endParaRPr lang="en-NZ" dirty="0"/>
          </a:p>
          <a:p>
            <a:pPr lvl="1">
              <a:buFont typeface="Wingdings" panose="05000000000000000000" pitchFamily="2" charset="2"/>
              <a:buChar char="§"/>
            </a:pPr>
            <a:r>
              <a:rPr lang="en-NZ" dirty="0"/>
              <a:t>Ten prestigious Fellowships of five years in length will be awarded on a competitive basis annually, for research based in a New Zealand host institution.</a:t>
            </a:r>
          </a:p>
        </p:txBody>
      </p:sp>
    </p:spTree>
    <p:extLst>
      <p:ext uri="{BB962C8B-B14F-4D97-AF65-F5344CB8AC3E}">
        <p14:creationId xmlns:p14="http://schemas.microsoft.com/office/powerpoint/2010/main" val="274723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b="0" dirty="0"/>
              <a:t>Eligibility</a:t>
            </a:r>
            <a:endParaRPr lang="en-GB" sz="4800" b="0" dirty="0"/>
          </a:p>
        </p:txBody>
      </p:sp>
      <p:sp>
        <p:nvSpPr>
          <p:cNvPr id="5" name="Content Placeholder 2"/>
          <p:cNvSpPr txBox="1">
            <a:spLocks/>
          </p:cNvSpPr>
          <p:nvPr/>
        </p:nvSpPr>
        <p:spPr>
          <a:xfrm>
            <a:off x="521096" y="2297873"/>
            <a:ext cx="10816832" cy="1327977"/>
          </a:xfrm>
          <a:prstGeom prst="rect">
            <a:avLst/>
          </a:prstGeom>
        </p:spPr>
        <p:txBody>
          <a:bodyPr vert="horz" lIns="122079" tIns="61039" rIns="122079" bIns="61039" rtlCol="0">
            <a:noAutofit/>
          </a:bodyPr>
          <a:lstStyle/>
          <a:p>
            <a:pPr marL="342900" indent="-342900" defTabSz="1220815">
              <a:spcBef>
                <a:spcPct val="20000"/>
              </a:spcBef>
              <a:buFont typeface="Arial" panose="020B0604020202020204" pitchFamily="34" charset="0"/>
              <a:buChar char="•"/>
              <a:defRPr/>
            </a:pPr>
            <a:r>
              <a:rPr lang="en-NZ" dirty="0"/>
              <a:t>PhD must be conferred </a:t>
            </a:r>
            <a:r>
              <a:rPr lang="en-NZ" b="1" dirty="0"/>
              <a:t>between 01 January 2015 and 31 December 2020</a:t>
            </a:r>
          </a:p>
          <a:p>
            <a:pPr marL="342900" indent="-342900">
              <a:buFont typeface="Arial" panose="020B0604020202020204" pitchFamily="34" charset="0"/>
              <a:buChar char="•"/>
            </a:pPr>
            <a:r>
              <a:rPr lang="en-US" dirty="0"/>
              <a:t>Applicants must:</a:t>
            </a:r>
          </a:p>
          <a:p>
            <a:pPr marL="954999" lvl="1" indent="-342900">
              <a:buFont typeface="Arial" panose="020B0604020202020204" pitchFamily="34" charset="0"/>
              <a:buChar char="•"/>
            </a:pPr>
            <a:r>
              <a:rPr lang="en-US" dirty="0"/>
              <a:t>be either New Zealand citizens or applicants who have continuously resided in New Zealand for at least three months prior to their application and hold, or are deemed to hold, a New Zealand resident visa.</a:t>
            </a:r>
            <a:r>
              <a:rPr lang="en-US" sz="2400" baseline="30000" dirty="0"/>
              <a:t>*</a:t>
            </a:r>
            <a:endParaRPr lang="en-US" dirty="0"/>
          </a:p>
          <a:p>
            <a:pPr marL="954999" lvl="1" indent="-342900">
              <a:buFont typeface="Arial" panose="020B0604020202020204" pitchFamily="34" charset="0"/>
              <a:buChar char="•"/>
            </a:pPr>
            <a:r>
              <a:rPr lang="en-US" dirty="0"/>
              <a:t>be associated with a New Zealand-based research institution that can provide the appropriate support and facilities to enable the applicant to succeed in their Fellowship for the full five years of the Fellowship's term. </a:t>
            </a:r>
          </a:p>
          <a:p>
            <a:pPr marL="954999" lvl="1" indent="-342900">
              <a:buFont typeface="Arial" panose="020B0604020202020204" pitchFamily="34" charset="0"/>
              <a:buChar char="•"/>
            </a:pPr>
            <a:endParaRPr lang="en-US" dirty="0"/>
          </a:p>
          <a:p>
            <a:pPr marL="954999" lvl="1" indent="-342900">
              <a:buFont typeface="Arial" panose="020B0604020202020204" pitchFamily="34" charset="0"/>
              <a:buChar char="•"/>
            </a:pPr>
            <a:endParaRPr lang="en-US" dirty="0"/>
          </a:p>
          <a:p>
            <a:r>
              <a:rPr lang="en-US" sz="2000" baseline="30000" dirty="0"/>
              <a:t>*</a:t>
            </a:r>
            <a:r>
              <a:rPr lang="en-US" sz="2000" dirty="0"/>
              <a:t>An opportunity exists to grant an eligibility exemption for applicants on a work to residency visa if the applicant has demonstrated (and the Society is convinced of) a commitment to Aotearoa New Zealand. The type of questions we would ask are: Why are you in Aotearoa? How long have you been in Aotearoa? What is your current visa status? Please send evidence of your commitment to Aotearoa to </a:t>
            </a:r>
            <a:r>
              <a:rPr lang="en-US" sz="2000" dirty="0">
                <a:hlinkClick r:id="rId2"/>
              </a:rPr>
              <a:t>Rutherford.Discovery@royalsociety.org.nz</a:t>
            </a:r>
            <a:r>
              <a:rPr lang="en-US" sz="2000" dirty="0"/>
              <a:t> for approval of your eligibility exemption.</a:t>
            </a:r>
          </a:p>
          <a:p>
            <a:pPr marL="342900" indent="-342900">
              <a:buFont typeface="Arial" panose="020B0604020202020204" pitchFamily="34" charset="0"/>
              <a:buChar char="•"/>
            </a:pPr>
            <a:endParaRPr lang="en-US" sz="2000" dirty="0"/>
          </a:p>
          <a:p>
            <a:pPr marL="954999" lvl="1" indent="-342900">
              <a:buFont typeface="Arial" panose="020B0604020202020204" pitchFamily="34" charset="0"/>
              <a:buChar char="•"/>
            </a:pPr>
            <a:endParaRPr lang="en-US" dirty="0"/>
          </a:p>
          <a:p>
            <a:endParaRPr lang="en-NZ"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4991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b="0" dirty="0"/>
              <a:t>Eligibility</a:t>
            </a:r>
            <a:r>
              <a:rPr lang="en-NZ" sz="4800" dirty="0"/>
              <a:t> </a:t>
            </a:r>
            <a:r>
              <a:rPr lang="en-NZ" sz="4800" b="0" dirty="0"/>
              <a:t>exceptions</a:t>
            </a:r>
            <a:endParaRPr lang="en-GB" sz="4800" b="0" dirty="0"/>
          </a:p>
        </p:txBody>
      </p:sp>
      <p:sp>
        <p:nvSpPr>
          <p:cNvPr id="3" name="Content Placeholder 2"/>
          <p:cNvSpPr>
            <a:spLocks noGrp="1"/>
          </p:cNvSpPr>
          <p:nvPr>
            <p:ph idx="4294967295"/>
          </p:nvPr>
        </p:nvSpPr>
        <p:spPr>
          <a:xfrm>
            <a:off x="691353" y="1910149"/>
            <a:ext cx="10816832" cy="4647814"/>
          </a:xfrm>
        </p:spPr>
        <p:txBody>
          <a:bodyPr>
            <a:noAutofit/>
          </a:bodyPr>
          <a:lstStyle/>
          <a:p>
            <a:pPr marL="0" indent="0">
              <a:buNone/>
            </a:pPr>
            <a:r>
              <a:rPr lang="en-NZ" sz="2400" dirty="0"/>
              <a:t>The eligibility period may be extended under the following scenarios:</a:t>
            </a:r>
          </a:p>
          <a:p>
            <a:r>
              <a:rPr lang="en-NZ" sz="2400" dirty="0"/>
              <a:t>Extended sickness leave or part-time employment as a result of ongoing childcare or other caring responsibilities. Calculate </a:t>
            </a:r>
            <a:r>
              <a:rPr lang="en-NZ" sz="2400" i="1" dirty="0"/>
              <a:t>pro rata </a:t>
            </a:r>
            <a:r>
              <a:rPr lang="en-NZ" sz="2400" dirty="0"/>
              <a:t>for the year count.</a:t>
            </a:r>
          </a:p>
          <a:p>
            <a:r>
              <a:rPr lang="en-NZ" sz="2400" dirty="0"/>
              <a:t>Eligibility can be extended to take into account any career interruptions experienced due to being the primary caregiver for young children born since their PhD was awarded. If the applicant is the </a:t>
            </a:r>
            <a:r>
              <a:rPr lang="en-NZ" sz="2400" b="1" dirty="0"/>
              <a:t>primary caregiver</a:t>
            </a:r>
            <a:r>
              <a:rPr lang="en-NZ" sz="2400" dirty="0"/>
              <a:t> of a dependent child, the applicant is able to extend the period of eligibility by two years per child. The extension of two years per dependent child is inclusive of any periods of parental leave. There is no maximum identified</a:t>
            </a:r>
          </a:p>
          <a:p>
            <a:r>
              <a:rPr lang="en-NZ" sz="2400" dirty="0"/>
              <a:t>All extensions need prior approval by the RDF Secretariat</a:t>
            </a:r>
            <a:endParaRPr lang="en-GB" sz="2400" dirty="0"/>
          </a:p>
        </p:txBody>
      </p:sp>
      <p:sp>
        <p:nvSpPr>
          <p:cNvPr id="5" name="Content Placeholder 2"/>
          <p:cNvSpPr txBox="1">
            <a:spLocks/>
          </p:cNvSpPr>
          <p:nvPr/>
        </p:nvSpPr>
        <p:spPr>
          <a:xfrm>
            <a:off x="763392" y="6844473"/>
            <a:ext cx="10816832" cy="1327977"/>
          </a:xfrm>
          <a:prstGeom prst="rect">
            <a:avLst/>
          </a:prstGeom>
        </p:spPr>
        <p:txBody>
          <a:bodyPr vert="horz" lIns="122079" tIns="61039" rIns="122079" bIns="61039" rtlCol="0">
            <a:normAutofit/>
          </a:bodyPr>
          <a:lstStyle/>
          <a:p>
            <a:pPr marL="342900" indent="-342900" defTabSz="1220815">
              <a:spcBef>
                <a:spcPct val="20000"/>
              </a:spcBef>
              <a:buFont typeface="Arial" panose="020B0604020202020204" pitchFamily="34" charset="0"/>
              <a:buChar char="•"/>
              <a:defRPr/>
            </a:pPr>
            <a:r>
              <a:rPr lang="en-NZ" dirty="0"/>
              <a:t>Where an applicant has previously submitted an unsuccessful application, they should discuss their subsequent application with the Fellowship Coordinator before reapplying </a:t>
            </a:r>
          </a:p>
        </p:txBody>
      </p:sp>
      <p:sp>
        <p:nvSpPr>
          <p:cNvPr id="7" name="Title 1"/>
          <p:cNvSpPr txBox="1">
            <a:spLocks/>
          </p:cNvSpPr>
          <p:nvPr/>
        </p:nvSpPr>
        <p:spPr>
          <a:xfrm>
            <a:off x="606224" y="5941472"/>
            <a:ext cx="9805839" cy="1130841"/>
          </a:xfrm>
          <a:prstGeom prst="rect">
            <a:avLst/>
          </a:prstGeom>
        </p:spPr>
        <p:txBody>
          <a:bodyPr vert="horz" lIns="122079" tIns="61039" rIns="122079" bIns="61039" rtlCol="0" anchor="ctr">
            <a:normAutofit/>
          </a:bodyPr>
          <a:lstStyle/>
          <a:p>
            <a:pPr defTabSz="1220815">
              <a:spcBef>
                <a:spcPct val="0"/>
              </a:spcBef>
              <a:defRPr/>
            </a:pPr>
            <a:r>
              <a:rPr lang="en-NZ" sz="4800" dirty="0">
                <a:ea typeface="+mj-ea"/>
                <a:cs typeface="+mj-cs"/>
              </a:rPr>
              <a:t>Additional Rules</a:t>
            </a:r>
            <a:endParaRPr lang="en-GB" sz="4800" dirty="0">
              <a:ea typeface="+mj-ea"/>
              <a:cs typeface="+mj-cs"/>
            </a:endParaRPr>
          </a:p>
        </p:txBody>
      </p:sp>
    </p:spTree>
    <p:extLst>
      <p:ext uri="{BB962C8B-B14F-4D97-AF65-F5344CB8AC3E}">
        <p14:creationId xmlns:p14="http://schemas.microsoft.com/office/powerpoint/2010/main" val="190210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Scheme operation</a:t>
            </a:r>
          </a:p>
        </p:txBody>
      </p:sp>
      <p:sp>
        <p:nvSpPr>
          <p:cNvPr id="3" name="Content Placeholder 2"/>
          <p:cNvSpPr>
            <a:spLocks noGrp="1"/>
          </p:cNvSpPr>
          <p:nvPr>
            <p:ph idx="4294967295"/>
          </p:nvPr>
        </p:nvSpPr>
        <p:spPr>
          <a:xfrm>
            <a:off x="396329" y="2158533"/>
            <a:ext cx="10987087" cy="6081712"/>
          </a:xfrm>
        </p:spPr>
        <p:txBody>
          <a:bodyPr>
            <a:normAutofit fontScale="92500"/>
          </a:bodyPr>
          <a:lstStyle/>
          <a:p>
            <a:pPr lvl="1">
              <a:buFont typeface="Wingdings" panose="05000000000000000000" pitchFamily="2" charset="2"/>
              <a:buChar char="§"/>
            </a:pPr>
            <a:r>
              <a:rPr lang="en-NZ" dirty="0"/>
              <a:t>The award will provide:</a:t>
            </a:r>
          </a:p>
          <a:p>
            <a:pPr lvl="2">
              <a:buFont typeface="Courier New" panose="02070309020205020404" pitchFamily="49" charset="0"/>
              <a:buChar char="o"/>
            </a:pPr>
            <a:r>
              <a:rPr lang="en-NZ" dirty="0"/>
              <a:t>A contribution of $70,000 per year towards the researcher's salary</a:t>
            </a:r>
          </a:p>
          <a:p>
            <a:pPr lvl="2">
              <a:buFont typeface="Courier New" panose="02070309020205020404" pitchFamily="49" charset="0"/>
              <a:buChar char="o"/>
            </a:pPr>
            <a:r>
              <a:rPr lang="en-NZ" dirty="0"/>
              <a:t>An annual award of $60,000 in research related expenses</a:t>
            </a:r>
          </a:p>
          <a:p>
            <a:pPr lvl="2">
              <a:buFont typeface="Courier New" panose="02070309020205020404" pitchFamily="49" charset="0"/>
              <a:buChar char="o"/>
            </a:pPr>
            <a:r>
              <a:rPr lang="en-NZ" dirty="0"/>
              <a:t>$30,000 per year for the host organisations</a:t>
            </a:r>
          </a:p>
          <a:p>
            <a:pPr lvl="1">
              <a:buFont typeface="Wingdings" panose="05000000000000000000" pitchFamily="2" charset="2"/>
              <a:buChar char="§"/>
            </a:pPr>
            <a:endParaRPr lang="en-NZ" dirty="0"/>
          </a:p>
          <a:p>
            <a:pPr lvl="1">
              <a:buFont typeface="Wingdings" panose="05000000000000000000" pitchFamily="2" charset="2"/>
              <a:buChar char="§"/>
            </a:pPr>
            <a:r>
              <a:rPr lang="en-NZ" dirty="0"/>
              <a:t>At least 85% of the Fellow’s time must be dedicated to the research objectives identified in the proposal</a:t>
            </a:r>
          </a:p>
          <a:p>
            <a:pPr lvl="1">
              <a:buFont typeface="Wingdings" panose="05000000000000000000" pitchFamily="2" charset="2"/>
              <a:buChar char="§"/>
            </a:pPr>
            <a:endParaRPr lang="en-NZ" dirty="0"/>
          </a:p>
          <a:p>
            <a:pPr lvl="1">
              <a:buFont typeface="Wingdings" panose="05000000000000000000" pitchFamily="2" charset="2"/>
              <a:buChar char="§"/>
            </a:pPr>
            <a:r>
              <a:rPr lang="en-NZ" dirty="0"/>
              <a:t>Attendance at an annual workshop is required</a:t>
            </a:r>
          </a:p>
        </p:txBody>
      </p:sp>
    </p:spTree>
    <p:extLst>
      <p:ext uri="{BB962C8B-B14F-4D97-AF65-F5344CB8AC3E}">
        <p14:creationId xmlns:p14="http://schemas.microsoft.com/office/powerpoint/2010/main" val="240254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Scheme operation</a:t>
            </a:r>
          </a:p>
        </p:txBody>
      </p:sp>
      <p:sp>
        <p:nvSpPr>
          <p:cNvPr id="3" name="Content Placeholder 2"/>
          <p:cNvSpPr>
            <a:spLocks noGrp="1"/>
          </p:cNvSpPr>
          <p:nvPr>
            <p:ph idx="4294967295"/>
          </p:nvPr>
        </p:nvSpPr>
        <p:spPr>
          <a:xfrm>
            <a:off x="396329" y="2158533"/>
            <a:ext cx="10987087" cy="6081712"/>
          </a:xfrm>
        </p:spPr>
        <p:txBody>
          <a:bodyPr>
            <a:normAutofit fontScale="92500"/>
          </a:bodyPr>
          <a:lstStyle/>
          <a:p>
            <a:pPr marL="612099" lvl="1" indent="0">
              <a:buNone/>
            </a:pPr>
            <a:r>
              <a:rPr lang="en-NZ" dirty="0"/>
              <a:t>About the 85% time must commitment</a:t>
            </a:r>
          </a:p>
          <a:p>
            <a:pPr lvl="1">
              <a:buFont typeface="Wingdings" panose="05000000000000000000" pitchFamily="2" charset="2"/>
              <a:buChar char="§"/>
            </a:pPr>
            <a:r>
              <a:rPr lang="en-NZ" sz="3000" dirty="0"/>
              <a:t>Existing grants paying an FTE contribution (e.g. </a:t>
            </a:r>
            <a:r>
              <a:rPr lang="en-NZ" sz="3000" dirty="0" err="1"/>
              <a:t>Marsen</a:t>
            </a:r>
            <a:r>
              <a:rPr lang="en-NZ" sz="3000" dirty="0"/>
              <a:t>, HRC, </a:t>
            </a:r>
            <a:r>
              <a:rPr lang="en-NZ" sz="3000" dirty="0" err="1"/>
              <a:t>Endevour</a:t>
            </a:r>
            <a:r>
              <a:rPr lang="en-NZ" sz="3000" dirty="0"/>
              <a:t> etc.) should be incorporated into the overall proposed project and hence become part of the RDF objectives. For example, Marsden Fast-Start funding 0.2 FTE. Still committing 0.85 FTE to the RDF objectives, but since Marsden pays for 0.2 FTE, the FTE entered in the budget for the relevant years should now roughly be 0.85-0.2 = 0.65 FTE.</a:t>
            </a:r>
          </a:p>
          <a:p>
            <a:pPr marL="612099" lvl="1" indent="0">
              <a:buNone/>
            </a:pPr>
            <a:endParaRPr lang="en-NZ" sz="3200" dirty="0"/>
          </a:p>
          <a:p>
            <a:pPr marL="612099" lvl="1" indent="0">
              <a:buNone/>
            </a:pPr>
            <a:r>
              <a:rPr lang="en-NZ" sz="3200" dirty="0"/>
              <a:t>Work part-time</a:t>
            </a:r>
            <a:endParaRPr lang="en-NZ" sz="3000" dirty="0"/>
          </a:p>
          <a:p>
            <a:pPr lvl="1">
              <a:buFont typeface="Wingdings" panose="05000000000000000000" pitchFamily="2" charset="2"/>
              <a:buChar char="§"/>
            </a:pPr>
            <a:r>
              <a:rPr lang="en-NZ" sz="3000" dirty="0"/>
              <a:t>Applicants can choose to work part-time for family-reasons, e.g. 0.5 FTE. Would require an approved postdoc or RA working on the programme for the remainder of the 0.85 FTE, i.e. 0.35 FTE</a:t>
            </a:r>
          </a:p>
          <a:p>
            <a:pPr marL="612099" lvl="1" indent="0">
              <a:buNone/>
            </a:pPr>
            <a:endParaRPr lang="en-NZ" dirty="0"/>
          </a:p>
        </p:txBody>
      </p:sp>
    </p:spTree>
    <p:extLst>
      <p:ext uri="{BB962C8B-B14F-4D97-AF65-F5344CB8AC3E}">
        <p14:creationId xmlns:p14="http://schemas.microsoft.com/office/powerpoint/2010/main" val="137220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Selection Criteria</a:t>
            </a:r>
          </a:p>
        </p:txBody>
      </p:sp>
      <p:sp>
        <p:nvSpPr>
          <p:cNvPr id="3" name="Content Placeholder 2"/>
          <p:cNvSpPr>
            <a:spLocks noGrp="1"/>
          </p:cNvSpPr>
          <p:nvPr>
            <p:ph idx="4294967295"/>
          </p:nvPr>
        </p:nvSpPr>
        <p:spPr>
          <a:xfrm>
            <a:off x="644578" y="2057426"/>
            <a:ext cx="9421813" cy="6767513"/>
          </a:xfrm>
        </p:spPr>
        <p:txBody>
          <a:bodyPr>
            <a:normAutofit fontScale="47500" lnSpcReduction="20000"/>
          </a:bodyPr>
          <a:lstStyle/>
          <a:p>
            <a:r>
              <a:rPr lang="en-NZ" sz="5874" dirty="0"/>
              <a:t>Applications are graded on three criteria:</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sz="5874" dirty="0"/>
              <a:t>In the case of applicants of the same calibre, preference will be given to applicants who:</a:t>
            </a:r>
          </a:p>
          <a:p>
            <a:pPr lvl="1"/>
            <a:r>
              <a:rPr lang="en-NZ" sz="5100" dirty="0"/>
              <a:t>do not already have tenure or equivalent; or,</a:t>
            </a:r>
          </a:p>
          <a:p>
            <a:pPr lvl="1"/>
            <a:r>
              <a:rPr lang="en-NZ" sz="5100" dirty="0"/>
              <a:t>are living overseas and will use the Fellowship to return to New Zealand to continue their research careers</a:t>
            </a:r>
          </a:p>
        </p:txBody>
      </p:sp>
      <p:graphicFrame>
        <p:nvGraphicFramePr>
          <p:cNvPr id="5" name="Table 4"/>
          <p:cNvGraphicFramePr>
            <a:graphicFrameLocks noGrp="1"/>
          </p:cNvGraphicFramePr>
          <p:nvPr>
            <p:extLst>
              <p:ext uri="{D42A27DB-BD31-4B8C-83A1-F6EECF244321}">
                <p14:modId xmlns:p14="http://schemas.microsoft.com/office/powerpoint/2010/main" val="1650102563"/>
              </p:ext>
            </p:extLst>
          </p:nvPr>
        </p:nvGraphicFramePr>
        <p:xfrm>
          <a:off x="1393289" y="2928242"/>
          <a:ext cx="9421297" cy="3076338"/>
        </p:xfrm>
        <a:graphic>
          <a:graphicData uri="http://schemas.openxmlformats.org/drawingml/2006/table">
            <a:tbl>
              <a:tblPr firstRow="1" bandRow="1">
                <a:tableStyleId>{9D7B26C5-4107-4FEC-AEDC-1716B250A1EF}</a:tableStyleId>
              </a:tblPr>
              <a:tblGrid>
                <a:gridCol w="7786990">
                  <a:extLst>
                    <a:ext uri="{9D8B030D-6E8A-4147-A177-3AD203B41FA5}">
                      <a16:colId xmlns:a16="http://schemas.microsoft.com/office/drawing/2014/main" val="20000"/>
                    </a:ext>
                  </a:extLst>
                </a:gridCol>
                <a:gridCol w="1634307">
                  <a:extLst>
                    <a:ext uri="{9D8B030D-6E8A-4147-A177-3AD203B41FA5}">
                      <a16:colId xmlns:a16="http://schemas.microsoft.com/office/drawing/2014/main" val="20001"/>
                    </a:ext>
                  </a:extLst>
                </a:gridCol>
              </a:tblGrid>
              <a:tr h="512723">
                <a:tc>
                  <a:txBody>
                    <a:bodyPr/>
                    <a:lstStyle/>
                    <a:p>
                      <a:pPr>
                        <a:lnSpc>
                          <a:spcPct val="115000"/>
                        </a:lnSpc>
                        <a:spcAft>
                          <a:spcPts val="1000"/>
                        </a:spcAft>
                      </a:pPr>
                      <a:r>
                        <a:rPr lang="en-NZ" sz="2300" dirty="0"/>
                        <a:t>Criterion</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Weighting</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0"/>
                  </a:ext>
                </a:extLst>
              </a:tr>
              <a:tr h="512723">
                <a:tc>
                  <a:txBody>
                    <a:bodyPr/>
                    <a:lstStyle/>
                    <a:p>
                      <a:pPr marL="342900" lvl="0" indent="-342900">
                        <a:lnSpc>
                          <a:spcPct val="115000"/>
                        </a:lnSpc>
                        <a:spcAft>
                          <a:spcPts val="1000"/>
                        </a:spcAft>
                        <a:buFont typeface="+mj-lt"/>
                        <a:buNone/>
                      </a:pPr>
                      <a:r>
                        <a:rPr lang="en-NZ" sz="2300" dirty="0"/>
                        <a:t>Research Quality</a:t>
                      </a:r>
                      <a:endParaRPr lang="en-NZ" sz="2300" b="1" dirty="0">
                        <a:latin typeface="Calibri" pitchFamily="34" charset="0"/>
                        <a:cs typeface="Calibri" pitchFamily="34" charset="0"/>
                      </a:endParaRPr>
                    </a:p>
                  </a:txBody>
                  <a:tcPr marL="89199" marR="89199" marT="0" marB="0" anchor="ctr"/>
                </a:tc>
                <a:tc>
                  <a:txBody>
                    <a:bodyPr/>
                    <a:lstStyle/>
                    <a:p>
                      <a:pPr algn="ctr">
                        <a:lnSpc>
                          <a:spcPct val="115000"/>
                        </a:lnSpc>
                        <a:spcAft>
                          <a:spcPts val="1000"/>
                        </a:spcAft>
                      </a:pP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1"/>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Calibre of the applicant as a researcher</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60%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2"/>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Assessment of the proposed programme of research</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20%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3"/>
                  </a:ext>
                </a:extLst>
              </a:tr>
              <a:tr h="512723">
                <a:tc>
                  <a:txBody>
                    <a:bodyPr/>
                    <a:lstStyle/>
                    <a:p>
                      <a:pPr marL="342900" lvl="0" indent="-342900">
                        <a:lnSpc>
                          <a:spcPct val="115000"/>
                        </a:lnSpc>
                        <a:spcAft>
                          <a:spcPts val="1000"/>
                        </a:spcAft>
                        <a:buFont typeface="+mj-lt"/>
                        <a:buNone/>
                      </a:pPr>
                      <a:r>
                        <a:rPr lang="en-NZ" sz="2300" dirty="0"/>
                        <a:t>Leadership Quality</a:t>
                      </a:r>
                      <a:endParaRPr lang="en-NZ" sz="2300" b="1"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4"/>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Calibre of the applicant as a research leader</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20%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08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r>
              <a:rPr lang="en-NZ" dirty="0"/>
              <a:t>About the Society:</a:t>
            </a:r>
            <a:endParaRPr lang="en-US" dirty="0"/>
          </a:p>
        </p:txBody>
      </p:sp>
      <p:sp>
        <p:nvSpPr>
          <p:cNvPr id="5" name="Content Placeholder 2"/>
          <p:cNvSpPr>
            <a:spLocks noGrp="1"/>
          </p:cNvSpPr>
          <p:nvPr>
            <p:ph type="body" sz="quarter" idx="11"/>
          </p:nvPr>
        </p:nvSpPr>
        <p:spPr>
          <a:xfrm>
            <a:off x="1020275" y="3680865"/>
            <a:ext cx="6324905" cy="2405141"/>
          </a:xfrm>
        </p:spPr>
        <p:txBody>
          <a:bodyPr>
            <a:normAutofit fontScale="70000" lnSpcReduction="20000"/>
          </a:bodyPr>
          <a:lstStyle/>
          <a:p>
            <a:pPr marL="342900" lvl="1" indent="-342900">
              <a:buFont typeface="Wingdings" panose="05000000000000000000" pitchFamily="2" charset="2"/>
              <a:buChar char="§"/>
            </a:pPr>
            <a:r>
              <a:rPr lang="en-NZ" sz="3800" dirty="0">
                <a:latin typeface="Calibri body"/>
              </a:rPr>
              <a:t>Representation for ~1,600 members and ~20,000 constituent members</a:t>
            </a:r>
          </a:p>
          <a:p>
            <a:pPr lvl="1"/>
            <a:endParaRPr lang="en-NZ" sz="3800" dirty="0">
              <a:latin typeface="Calibri body"/>
            </a:endParaRPr>
          </a:p>
          <a:p>
            <a:pPr marL="342900" lvl="1" indent="-342900">
              <a:buFont typeface="Wingdings" panose="05000000000000000000" pitchFamily="2" charset="2"/>
              <a:buChar char="§"/>
            </a:pPr>
            <a:r>
              <a:rPr lang="en-NZ" sz="3800" dirty="0">
                <a:latin typeface="Calibri body"/>
              </a:rPr>
              <a:t>Operates under an act of parliament (focus strategic priorities)</a:t>
            </a:r>
          </a:p>
          <a:p>
            <a:pPr lvl="1"/>
            <a:endParaRPr lang="en-NZ" sz="2800" dirty="0">
              <a:latin typeface="Calibri Light" panose="020F0302020204030204" pitchFamily="34" charset="0"/>
            </a:endParaRPr>
          </a:p>
          <a:p>
            <a:pPr lvl="1"/>
            <a:endParaRPr lang="en-NZ" sz="2800" dirty="0">
              <a:latin typeface="Calibri Light" panose="020F0302020204030204"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7469792" y="3156210"/>
            <a:ext cx="3711319" cy="2664296"/>
          </a:xfrm>
          <a:prstGeom prst="rect">
            <a:avLst/>
          </a:prstGeom>
          <a:noFill/>
          <a:ln w="9525">
            <a:noFill/>
            <a:miter lim="800000"/>
            <a:headEnd/>
            <a:tailEnd/>
          </a:ln>
        </p:spPr>
      </p:pic>
    </p:spTree>
    <p:extLst>
      <p:ext uri="{BB962C8B-B14F-4D97-AF65-F5344CB8AC3E}">
        <p14:creationId xmlns:p14="http://schemas.microsoft.com/office/powerpoint/2010/main" val="27028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Are the Fellowships for you?</a:t>
            </a:r>
          </a:p>
        </p:txBody>
      </p:sp>
      <p:sp>
        <p:nvSpPr>
          <p:cNvPr id="3" name="Content Placeholder 2"/>
          <p:cNvSpPr>
            <a:spLocks noGrp="1"/>
          </p:cNvSpPr>
          <p:nvPr>
            <p:ph idx="4294967295"/>
          </p:nvPr>
        </p:nvSpPr>
        <p:spPr>
          <a:xfrm>
            <a:off x="689422" y="2175292"/>
            <a:ext cx="9420225" cy="2922587"/>
          </a:xfrm>
        </p:spPr>
        <p:txBody>
          <a:bodyPr>
            <a:normAutofit fontScale="62500" lnSpcReduction="20000"/>
          </a:bodyPr>
          <a:lstStyle/>
          <a:p>
            <a:pPr>
              <a:buNone/>
            </a:pPr>
            <a:r>
              <a:rPr lang="en-NZ" dirty="0">
                <a:hlinkClick r:id="rId3"/>
              </a:rPr>
              <a:t>https://royalsociety.org.nz/what-we-do/funds-and-opportunities/rutherford-discovery-fellowships/</a:t>
            </a:r>
            <a:endParaRPr lang="en-NZ" dirty="0"/>
          </a:p>
          <a:p>
            <a:pPr>
              <a:buNone/>
            </a:pPr>
            <a:endParaRPr lang="en-NZ" dirty="0"/>
          </a:p>
          <a:p>
            <a:r>
              <a:rPr lang="en-NZ" dirty="0"/>
              <a:t>Use your support:</a:t>
            </a:r>
          </a:p>
          <a:p>
            <a:pPr lvl="1"/>
            <a:r>
              <a:rPr lang="en-NZ" dirty="0"/>
              <a:t>Research office staff</a:t>
            </a:r>
          </a:p>
          <a:p>
            <a:pPr lvl="1"/>
            <a:r>
              <a:rPr lang="en-NZ" dirty="0"/>
              <a:t>Mentors</a:t>
            </a:r>
          </a:p>
          <a:p>
            <a:pPr lvl="1"/>
            <a:r>
              <a:rPr lang="en-NZ" dirty="0"/>
              <a:t>Head of Department</a:t>
            </a:r>
          </a:p>
          <a:p>
            <a:pPr lvl="1"/>
            <a:r>
              <a:rPr lang="en-NZ" dirty="0"/>
              <a:t>Read all information available to you</a:t>
            </a:r>
          </a:p>
          <a:p>
            <a:pPr>
              <a:buNone/>
            </a:pPr>
            <a:endParaRPr lang="en-NZ" dirty="0"/>
          </a:p>
        </p:txBody>
      </p:sp>
      <p:sp>
        <p:nvSpPr>
          <p:cNvPr id="5" name="TextBox 8"/>
          <p:cNvSpPr txBox="1">
            <a:spLocks noChangeArrowheads="1"/>
          </p:cNvSpPr>
          <p:nvPr/>
        </p:nvSpPr>
        <p:spPr bwMode="auto">
          <a:xfrm>
            <a:off x="6021425" y="5120416"/>
            <a:ext cx="1388522" cy="749692"/>
          </a:xfrm>
          <a:prstGeom prst="rect">
            <a:avLst/>
          </a:prstGeom>
          <a:noFill/>
          <a:ln w="9525">
            <a:noFill/>
            <a:miter lim="800000"/>
            <a:headEnd/>
            <a:tailEnd/>
          </a:ln>
        </p:spPr>
        <p:txBody>
          <a:bodyPr wrap="none">
            <a:spAutoFit/>
          </a:bodyPr>
          <a:lstStyle/>
          <a:p>
            <a:r>
              <a:rPr lang="en-NZ" sz="2136" b="1" dirty="0"/>
              <a:t>Referee</a:t>
            </a:r>
          </a:p>
          <a:p>
            <a:r>
              <a:rPr lang="en-NZ" sz="2136" b="1" dirty="0"/>
              <a:t>Guidelines</a:t>
            </a:r>
          </a:p>
        </p:txBody>
      </p:sp>
      <p:sp>
        <p:nvSpPr>
          <p:cNvPr id="6" name="TextBox 4"/>
          <p:cNvSpPr txBox="1">
            <a:spLocks noChangeArrowheads="1"/>
          </p:cNvSpPr>
          <p:nvPr/>
        </p:nvSpPr>
        <p:spPr bwMode="auto">
          <a:xfrm>
            <a:off x="1061671" y="5120416"/>
            <a:ext cx="1323311" cy="749692"/>
          </a:xfrm>
          <a:prstGeom prst="rect">
            <a:avLst/>
          </a:prstGeom>
          <a:noFill/>
          <a:ln w="9525">
            <a:noFill/>
            <a:miter lim="800000"/>
            <a:headEnd/>
            <a:tailEnd/>
          </a:ln>
        </p:spPr>
        <p:txBody>
          <a:bodyPr wrap="none">
            <a:spAutoFit/>
          </a:bodyPr>
          <a:lstStyle/>
          <a:p>
            <a:r>
              <a:rPr lang="en-NZ" sz="2136" b="1" dirty="0"/>
              <a:t>Terms of</a:t>
            </a:r>
          </a:p>
          <a:p>
            <a:r>
              <a:rPr lang="en-NZ" sz="2136" b="1" dirty="0"/>
              <a:t>Reference</a:t>
            </a:r>
          </a:p>
        </p:txBody>
      </p:sp>
      <p:sp>
        <p:nvSpPr>
          <p:cNvPr id="7" name="TextBox 7"/>
          <p:cNvSpPr txBox="1">
            <a:spLocks noChangeArrowheads="1"/>
          </p:cNvSpPr>
          <p:nvPr/>
        </p:nvSpPr>
        <p:spPr bwMode="auto">
          <a:xfrm>
            <a:off x="3604812" y="5120416"/>
            <a:ext cx="1388522" cy="749692"/>
          </a:xfrm>
          <a:prstGeom prst="rect">
            <a:avLst/>
          </a:prstGeom>
          <a:noFill/>
          <a:ln w="9525">
            <a:noFill/>
            <a:miter lim="800000"/>
            <a:headEnd/>
            <a:tailEnd/>
          </a:ln>
        </p:spPr>
        <p:txBody>
          <a:bodyPr wrap="none">
            <a:spAutoFit/>
          </a:bodyPr>
          <a:lstStyle/>
          <a:p>
            <a:r>
              <a:rPr lang="en-NZ" sz="2136" b="1" dirty="0"/>
              <a:t>Proposal</a:t>
            </a:r>
          </a:p>
          <a:p>
            <a:r>
              <a:rPr lang="en-NZ" sz="2136" b="1" dirty="0"/>
              <a:t>Guidelines</a:t>
            </a:r>
          </a:p>
        </p:txBody>
      </p:sp>
      <p:sp>
        <p:nvSpPr>
          <p:cNvPr id="8" name="TextBox 10"/>
          <p:cNvSpPr txBox="1">
            <a:spLocks noChangeArrowheads="1"/>
          </p:cNvSpPr>
          <p:nvPr/>
        </p:nvSpPr>
        <p:spPr bwMode="auto">
          <a:xfrm>
            <a:off x="8516470" y="5120416"/>
            <a:ext cx="1388522" cy="749692"/>
          </a:xfrm>
          <a:prstGeom prst="rect">
            <a:avLst/>
          </a:prstGeom>
          <a:noFill/>
          <a:ln w="9525">
            <a:noFill/>
            <a:miter lim="800000"/>
            <a:headEnd/>
            <a:tailEnd/>
          </a:ln>
        </p:spPr>
        <p:txBody>
          <a:bodyPr wrap="none">
            <a:spAutoFit/>
          </a:bodyPr>
          <a:lstStyle/>
          <a:p>
            <a:r>
              <a:rPr lang="en-NZ" sz="2136" b="1" dirty="0"/>
              <a:t>Panellist</a:t>
            </a:r>
          </a:p>
          <a:p>
            <a:r>
              <a:rPr lang="en-NZ" sz="2136" b="1" dirty="0"/>
              <a:t>Guidelines</a:t>
            </a:r>
          </a:p>
        </p:txBody>
      </p:sp>
      <p:graphicFrame>
        <p:nvGraphicFramePr>
          <p:cNvPr id="13" name="Object 12"/>
          <p:cNvGraphicFramePr>
            <a:graphicFrameLocks noChangeAspect="1"/>
          </p:cNvGraphicFramePr>
          <p:nvPr>
            <p:extLst>
              <p:ext uri="{D42A27DB-BD31-4B8C-83A1-F6EECF244321}">
                <p14:modId xmlns:p14="http://schemas.microsoft.com/office/powerpoint/2010/main" val="3390617832"/>
              </p:ext>
            </p:extLst>
          </p:nvPr>
        </p:nvGraphicFramePr>
        <p:xfrm>
          <a:off x="912611" y="6081774"/>
          <a:ext cx="1858733" cy="2403425"/>
        </p:xfrm>
        <a:graphic>
          <a:graphicData uri="http://schemas.openxmlformats.org/presentationml/2006/ole">
            <mc:AlternateContent xmlns:mc="http://schemas.openxmlformats.org/markup-compatibility/2006">
              <mc:Choice xmlns:v="urn:schemas-microsoft-com:vml" Requires="v">
                <p:oleObj name="Acrobat Document" r:id="rId4" imgW="5830114" imgH="7542857" progId="">
                  <p:embed/>
                </p:oleObj>
              </mc:Choice>
              <mc:Fallback>
                <p:oleObj name="Acrobat Document" r:id="rId4" imgW="5830114" imgH="7542857"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611" y="6081774"/>
                        <a:ext cx="1858733" cy="240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690" name="Picture 10"/>
          <p:cNvPicPr>
            <a:picLocks noChangeAspect="1" noChangeArrowheads="1"/>
          </p:cNvPicPr>
          <p:nvPr/>
        </p:nvPicPr>
        <p:blipFill>
          <a:blip r:embed="rId6" cstate="print"/>
          <a:srcRect/>
          <a:stretch>
            <a:fillRect/>
          </a:stretch>
        </p:blipFill>
        <p:spPr bwMode="auto">
          <a:xfrm>
            <a:off x="3507645" y="6080781"/>
            <a:ext cx="1699777" cy="2403425"/>
          </a:xfrm>
          <a:prstGeom prst="rect">
            <a:avLst/>
          </a:prstGeom>
          <a:noFill/>
          <a:ln w="9525">
            <a:solidFill>
              <a:schemeClr val="tx1"/>
            </a:solidFill>
            <a:miter lim="800000"/>
            <a:headEnd/>
            <a:tailEnd/>
          </a:ln>
          <a:effectLst/>
        </p:spPr>
      </p:pic>
      <p:pic>
        <p:nvPicPr>
          <p:cNvPr id="71691" name="Picture 11"/>
          <p:cNvPicPr>
            <a:picLocks noChangeAspect="1" noChangeArrowheads="1"/>
          </p:cNvPicPr>
          <p:nvPr/>
        </p:nvPicPr>
        <p:blipFill>
          <a:blip r:embed="rId7" cstate="print"/>
          <a:srcRect/>
          <a:stretch>
            <a:fillRect/>
          </a:stretch>
        </p:blipFill>
        <p:spPr bwMode="auto">
          <a:xfrm>
            <a:off x="5942862" y="6080781"/>
            <a:ext cx="1699777" cy="2403425"/>
          </a:xfrm>
          <a:prstGeom prst="rect">
            <a:avLst/>
          </a:prstGeom>
          <a:noFill/>
          <a:ln w="9525">
            <a:solidFill>
              <a:schemeClr val="tx1"/>
            </a:solidFill>
            <a:miter lim="800000"/>
            <a:headEnd/>
            <a:tailEnd/>
          </a:ln>
          <a:effectLst/>
        </p:spPr>
      </p:pic>
      <p:pic>
        <p:nvPicPr>
          <p:cNvPr id="71692" name="Picture 12"/>
          <p:cNvPicPr>
            <a:picLocks noChangeAspect="1" noChangeArrowheads="1"/>
          </p:cNvPicPr>
          <p:nvPr/>
        </p:nvPicPr>
        <p:blipFill>
          <a:blip r:embed="rId8" cstate="print"/>
          <a:srcRect/>
          <a:stretch>
            <a:fillRect/>
          </a:stretch>
        </p:blipFill>
        <p:spPr bwMode="auto">
          <a:xfrm>
            <a:off x="8411990" y="6080781"/>
            <a:ext cx="1697657" cy="240342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7929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Funding round process</a:t>
            </a:r>
          </a:p>
        </p:txBody>
      </p:sp>
      <p:sp>
        <p:nvSpPr>
          <p:cNvPr id="3" name="Content Placeholder 2"/>
          <p:cNvSpPr>
            <a:spLocks noGrp="1"/>
          </p:cNvSpPr>
          <p:nvPr>
            <p:ph idx="4294967295"/>
          </p:nvPr>
        </p:nvSpPr>
        <p:spPr>
          <a:xfrm>
            <a:off x="775890" y="2062006"/>
            <a:ext cx="10477500" cy="6575425"/>
          </a:xfrm>
        </p:spPr>
        <p:txBody>
          <a:bodyPr>
            <a:normAutofit fontScale="70000" lnSpcReduction="20000"/>
          </a:bodyPr>
          <a:lstStyle/>
          <a:p>
            <a:pPr lvl="1"/>
            <a:r>
              <a:rPr lang="en-NZ" dirty="0"/>
              <a:t>A call for proposals will be made in early March</a:t>
            </a:r>
          </a:p>
          <a:p>
            <a:pPr lvl="1"/>
            <a:endParaRPr lang="en-NZ" dirty="0"/>
          </a:p>
          <a:p>
            <a:pPr lvl="1"/>
            <a:r>
              <a:rPr lang="en-NZ" dirty="0"/>
              <a:t>Applicants will be required to submit their proposals along with three applicant-solicited referee reports using a web portal</a:t>
            </a:r>
          </a:p>
          <a:p>
            <a:pPr lvl="1"/>
            <a:endParaRPr lang="en-NZ" dirty="0"/>
          </a:p>
          <a:p>
            <a:pPr lvl="1"/>
            <a:r>
              <a:rPr lang="en-NZ" dirty="0"/>
              <a:t>Three panels will assess the proposals:</a:t>
            </a:r>
          </a:p>
          <a:p>
            <a:pPr lvl="2"/>
            <a:r>
              <a:rPr lang="en-NZ" dirty="0"/>
              <a:t>Humanities and the Social Sciences</a:t>
            </a:r>
          </a:p>
          <a:p>
            <a:pPr lvl="2"/>
            <a:r>
              <a:rPr lang="en-NZ" dirty="0"/>
              <a:t>Life Sciences</a:t>
            </a:r>
          </a:p>
          <a:p>
            <a:pPr lvl="2"/>
            <a:r>
              <a:rPr lang="en-NZ" dirty="0"/>
              <a:t>Physical Sciences, Engineering and Mathematics</a:t>
            </a:r>
          </a:p>
          <a:p>
            <a:pPr lvl="2"/>
            <a:endParaRPr lang="en-NZ" dirty="0"/>
          </a:p>
          <a:p>
            <a:pPr lvl="1"/>
            <a:r>
              <a:rPr lang="en-NZ" dirty="0"/>
              <a:t>The discipline-based panels will recommend a long list of proposals to an interview panel co-opted by the President of the Royal Society </a:t>
            </a:r>
            <a:r>
              <a:rPr lang="en-NZ" dirty="0" err="1"/>
              <a:t>Te</a:t>
            </a:r>
            <a:r>
              <a:rPr lang="en-NZ" dirty="0"/>
              <a:t> </a:t>
            </a:r>
            <a:r>
              <a:rPr lang="en-NZ" dirty="0" err="1"/>
              <a:t>Apārangi</a:t>
            </a:r>
            <a:endParaRPr lang="en-NZ" dirty="0"/>
          </a:p>
          <a:p>
            <a:pPr lvl="1"/>
            <a:endParaRPr lang="en-NZ" dirty="0"/>
          </a:p>
          <a:p>
            <a:pPr lvl="1"/>
            <a:r>
              <a:rPr lang="en-NZ" dirty="0"/>
              <a:t>This interview panel will short list applicants to interview</a:t>
            </a:r>
          </a:p>
          <a:p>
            <a:pPr lvl="1"/>
            <a:endParaRPr lang="en-NZ" dirty="0"/>
          </a:p>
          <a:p>
            <a:pPr lvl="1"/>
            <a:r>
              <a:rPr lang="en-NZ" dirty="0"/>
              <a:t>Ten Fellows will be appointed</a:t>
            </a:r>
          </a:p>
        </p:txBody>
      </p:sp>
    </p:spTree>
    <p:extLst>
      <p:ext uri="{BB962C8B-B14F-4D97-AF65-F5344CB8AC3E}">
        <p14:creationId xmlns:p14="http://schemas.microsoft.com/office/powerpoint/2010/main" val="104474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Process of selection</a:t>
            </a:r>
          </a:p>
        </p:txBody>
      </p:sp>
      <p:graphicFrame>
        <p:nvGraphicFramePr>
          <p:cNvPr id="5" name="Table 4"/>
          <p:cNvGraphicFramePr>
            <a:graphicFrameLocks noGrp="1"/>
          </p:cNvGraphicFramePr>
          <p:nvPr>
            <p:extLst>
              <p:ext uri="{D42A27DB-BD31-4B8C-83A1-F6EECF244321}">
                <p14:modId xmlns:p14="http://schemas.microsoft.com/office/powerpoint/2010/main" val="1433715458"/>
              </p:ext>
            </p:extLst>
          </p:nvPr>
        </p:nvGraphicFramePr>
        <p:xfrm>
          <a:off x="1104882" y="2098594"/>
          <a:ext cx="9229025" cy="2527031"/>
        </p:xfrm>
        <a:graphic>
          <a:graphicData uri="http://schemas.openxmlformats.org/drawingml/2006/table">
            <a:tbl>
              <a:tblPr firstRow="1">
                <a:tableStyleId>{9D7B26C5-4107-4FEC-AEDC-1716B250A1EF}</a:tableStyleId>
              </a:tblPr>
              <a:tblGrid>
                <a:gridCol w="1429213">
                  <a:extLst>
                    <a:ext uri="{9D8B030D-6E8A-4147-A177-3AD203B41FA5}">
                      <a16:colId xmlns:a16="http://schemas.microsoft.com/office/drawing/2014/main" val="20000"/>
                    </a:ext>
                  </a:extLst>
                </a:gridCol>
                <a:gridCol w="3184362">
                  <a:extLst>
                    <a:ext uri="{9D8B030D-6E8A-4147-A177-3AD203B41FA5}">
                      <a16:colId xmlns:a16="http://schemas.microsoft.com/office/drawing/2014/main" val="20001"/>
                    </a:ext>
                  </a:extLst>
                </a:gridCol>
                <a:gridCol w="3055114">
                  <a:extLst>
                    <a:ext uri="{9D8B030D-6E8A-4147-A177-3AD203B41FA5}">
                      <a16:colId xmlns:a16="http://schemas.microsoft.com/office/drawing/2014/main" val="20002"/>
                    </a:ext>
                  </a:extLst>
                </a:gridCol>
                <a:gridCol w="1560336">
                  <a:extLst>
                    <a:ext uri="{9D8B030D-6E8A-4147-A177-3AD203B41FA5}">
                      <a16:colId xmlns:a16="http://schemas.microsoft.com/office/drawing/2014/main" val="20003"/>
                    </a:ext>
                  </a:extLst>
                </a:gridCol>
              </a:tblGrid>
              <a:tr h="842343">
                <a:tc>
                  <a:txBody>
                    <a:bodyPr/>
                    <a:lstStyle/>
                    <a:p>
                      <a:pPr>
                        <a:lnSpc>
                          <a:spcPct val="115000"/>
                        </a:lnSpc>
                        <a:spcAft>
                          <a:spcPts val="1000"/>
                        </a:spcAft>
                      </a:pPr>
                      <a:r>
                        <a:rPr lang="en-US" sz="2400" dirty="0"/>
                        <a:t>Panel</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No. of proposals submitted</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Proposals submitted (% of total)</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Long-list (number)</a:t>
                      </a:r>
                      <a:endParaRPr lang="en-NZ" sz="2400" dirty="0">
                        <a:latin typeface="Calibri"/>
                        <a:ea typeface="Times New Roman"/>
                        <a:cs typeface="Times New Roman"/>
                      </a:endParaRPr>
                    </a:p>
                  </a:txBody>
                  <a:tcPr marL="89199" marR="89199" marT="0" marB="0"/>
                </a:tc>
                <a:extLst>
                  <a:ext uri="{0D108BD9-81ED-4DB2-BD59-A6C34878D82A}">
                    <a16:rowId xmlns:a16="http://schemas.microsoft.com/office/drawing/2014/main" val="10000"/>
                  </a:ext>
                </a:extLst>
              </a:tr>
              <a:tr h="421172">
                <a:tc>
                  <a:txBody>
                    <a:bodyPr/>
                    <a:lstStyle/>
                    <a:p>
                      <a:pPr>
                        <a:lnSpc>
                          <a:spcPct val="115000"/>
                        </a:lnSpc>
                        <a:spcAft>
                          <a:spcPts val="1000"/>
                        </a:spcAft>
                      </a:pPr>
                      <a:r>
                        <a:rPr lang="en-US" sz="2400" dirty="0"/>
                        <a:t>HSS</a:t>
                      </a:r>
                      <a:endParaRPr lang="en-NZ" sz="2400" dirty="0">
                        <a:latin typeface="Calibri"/>
                        <a:ea typeface="Times New Roman"/>
                        <a:cs typeface="Times New Roman"/>
                      </a:endParaRPr>
                    </a:p>
                  </a:txBody>
                  <a:tcPr marL="89199" marR="89199" marT="0" marB="0">
                    <a:solidFill>
                      <a:schemeClr val="accent2">
                        <a:lumMod val="40000"/>
                        <a:lumOff val="60000"/>
                      </a:schemeClr>
                    </a:solidFill>
                  </a:tcPr>
                </a:tc>
                <a:tc>
                  <a:txBody>
                    <a:bodyPr/>
                    <a:lstStyle/>
                    <a:p>
                      <a:pPr algn="ctr">
                        <a:lnSpc>
                          <a:spcPct val="115000"/>
                        </a:lnSpc>
                        <a:spcAft>
                          <a:spcPts val="1000"/>
                        </a:spcAft>
                      </a:pPr>
                      <a:r>
                        <a:rPr lang="en-US" sz="2400" dirty="0"/>
                        <a:t>16</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tc>
                  <a:txBody>
                    <a:bodyPr/>
                    <a:lstStyle/>
                    <a:p>
                      <a:pPr algn="ctr">
                        <a:lnSpc>
                          <a:spcPct val="115000"/>
                        </a:lnSpc>
                        <a:spcAft>
                          <a:spcPts val="1000"/>
                        </a:spcAft>
                      </a:pPr>
                      <a:r>
                        <a:rPr lang="en-US" sz="2400" dirty="0"/>
                        <a:t>14%</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tc>
                  <a:txBody>
                    <a:bodyPr/>
                    <a:lstStyle/>
                    <a:p>
                      <a:pPr algn="ctr">
                        <a:lnSpc>
                          <a:spcPct val="115000"/>
                        </a:lnSpc>
                        <a:spcAft>
                          <a:spcPts val="1000"/>
                        </a:spcAft>
                      </a:pPr>
                      <a:r>
                        <a:rPr lang="en-US" sz="2400" dirty="0"/>
                        <a:t>6</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extLst>
                  <a:ext uri="{0D108BD9-81ED-4DB2-BD59-A6C34878D82A}">
                    <a16:rowId xmlns:a16="http://schemas.microsoft.com/office/drawing/2014/main" val="10001"/>
                  </a:ext>
                </a:extLst>
              </a:tr>
              <a:tr h="421172">
                <a:tc>
                  <a:txBody>
                    <a:bodyPr/>
                    <a:lstStyle/>
                    <a:p>
                      <a:pPr>
                        <a:lnSpc>
                          <a:spcPct val="115000"/>
                        </a:lnSpc>
                        <a:spcAft>
                          <a:spcPts val="1000"/>
                        </a:spcAft>
                      </a:pPr>
                      <a:r>
                        <a:rPr lang="en-US" sz="2400" dirty="0"/>
                        <a:t>LFS</a:t>
                      </a:r>
                      <a:endParaRPr lang="en-NZ" sz="2400" dirty="0">
                        <a:latin typeface="Calibri"/>
                        <a:ea typeface="Times New Roman"/>
                        <a:cs typeface="Times New Roman"/>
                      </a:endParaRPr>
                    </a:p>
                  </a:txBody>
                  <a:tcPr marL="89199" marR="89199" marT="0" marB="0">
                    <a:solidFill>
                      <a:schemeClr val="accent3">
                        <a:lumMod val="60000"/>
                        <a:lumOff val="40000"/>
                      </a:schemeClr>
                    </a:solidFill>
                  </a:tcPr>
                </a:tc>
                <a:tc>
                  <a:txBody>
                    <a:bodyPr/>
                    <a:lstStyle/>
                    <a:p>
                      <a:pPr algn="ctr">
                        <a:lnSpc>
                          <a:spcPct val="115000"/>
                        </a:lnSpc>
                        <a:spcAft>
                          <a:spcPts val="1000"/>
                        </a:spcAft>
                      </a:pPr>
                      <a:r>
                        <a:rPr lang="en-US" sz="2400" dirty="0"/>
                        <a:t>52</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tc>
                  <a:txBody>
                    <a:bodyPr/>
                    <a:lstStyle/>
                    <a:p>
                      <a:pPr algn="ctr">
                        <a:lnSpc>
                          <a:spcPct val="115000"/>
                        </a:lnSpc>
                        <a:spcAft>
                          <a:spcPts val="1000"/>
                        </a:spcAft>
                      </a:pPr>
                      <a:r>
                        <a:rPr lang="en-US" sz="2400" dirty="0"/>
                        <a:t>45%</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tc>
                  <a:txBody>
                    <a:bodyPr/>
                    <a:lstStyle/>
                    <a:p>
                      <a:pPr algn="ctr">
                        <a:lnSpc>
                          <a:spcPct val="115000"/>
                        </a:lnSpc>
                        <a:spcAft>
                          <a:spcPts val="1000"/>
                        </a:spcAft>
                      </a:pPr>
                      <a:r>
                        <a:rPr lang="en-US" sz="2400" dirty="0"/>
                        <a:t>18</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extLst>
                  <a:ext uri="{0D108BD9-81ED-4DB2-BD59-A6C34878D82A}">
                    <a16:rowId xmlns:a16="http://schemas.microsoft.com/office/drawing/2014/main" val="10002"/>
                  </a:ext>
                </a:extLst>
              </a:tr>
              <a:tr h="421172">
                <a:tc>
                  <a:txBody>
                    <a:bodyPr/>
                    <a:lstStyle/>
                    <a:p>
                      <a:pPr>
                        <a:lnSpc>
                          <a:spcPct val="115000"/>
                        </a:lnSpc>
                        <a:spcAft>
                          <a:spcPts val="1000"/>
                        </a:spcAft>
                      </a:pPr>
                      <a:r>
                        <a:rPr lang="en-US" sz="2400" dirty="0"/>
                        <a:t>PEM</a:t>
                      </a:r>
                      <a:endParaRPr lang="en-NZ" sz="2400" dirty="0">
                        <a:latin typeface="Calibri"/>
                        <a:ea typeface="Times New Roman"/>
                        <a:cs typeface="Times New Roman"/>
                      </a:endParaRPr>
                    </a:p>
                  </a:txBody>
                  <a:tcPr marL="89199" marR="89199" marT="0" marB="0">
                    <a:solidFill>
                      <a:schemeClr val="accent1">
                        <a:lumMod val="60000"/>
                        <a:lumOff val="40000"/>
                      </a:schemeClr>
                    </a:solidFill>
                  </a:tcPr>
                </a:tc>
                <a:tc>
                  <a:txBody>
                    <a:bodyPr/>
                    <a:lstStyle/>
                    <a:p>
                      <a:pPr algn="ctr">
                        <a:lnSpc>
                          <a:spcPct val="115000"/>
                        </a:lnSpc>
                        <a:spcAft>
                          <a:spcPts val="1000"/>
                        </a:spcAft>
                      </a:pPr>
                      <a:r>
                        <a:rPr lang="en-US" sz="2400" dirty="0"/>
                        <a:t>47</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tc>
                  <a:txBody>
                    <a:bodyPr/>
                    <a:lstStyle/>
                    <a:p>
                      <a:pPr algn="ctr">
                        <a:lnSpc>
                          <a:spcPct val="115000"/>
                        </a:lnSpc>
                        <a:spcAft>
                          <a:spcPts val="1000"/>
                        </a:spcAft>
                      </a:pPr>
                      <a:r>
                        <a:rPr lang="en-US" sz="2400" dirty="0"/>
                        <a:t>41%</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tc>
                  <a:txBody>
                    <a:bodyPr/>
                    <a:lstStyle/>
                    <a:p>
                      <a:pPr algn="ctr">
                        <a:lnSpc>
                          <a:spcPct val="115000"/>
                        </a:lnSpc>
                        <a:spcAft>
                          <a:spcPts val="1000"/>
                        </a:spcAft>
                      </a:pPr>
                      <a:r>
                        <a:rPr lang="en-US" sz="2400" dirty="0"/>
                        <a:t>16</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extLst>
                  <a:ext uri="{0D108BD9-81ED-4DB2-BD59-A6C34878D82A}">
                    <a16:rowId xmlns:a16="http://schemas.microsoft.com/office/drawing/2014/main" val="10003"/>
                  </a:ext>
                </a:extLst>
              </a:tr>
              <a:tr h="421172">
                <a:tc>
                  <a:txBody>
                    <a:bodyPr/>
                    <a:lstStyle/>
                    <a:p>
                      <a:pPr>
                        <a:lnSpc>
                          <a:spcPct val="115000"/>
                        </a:lnSpc>
                        <a:spcAft>
                          <a:spcPts val="1000"/>
                        </a:spcAft>
                      </a:pPr>
                      <a:r>
                        <a:rPr lang="en-US" sz="2400"/>
                        <a:t>Totals</a:t>
                      </a:r>
                      <a:endParaRPr lang="en-NZ" sz="240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115</a:t>
                      </a:r>
                      <a:endParaRPr lang="en-NZ" sz="2400" dirty="0">
                        <a:latin typeface="Calibri"/>
                        <a:ea typeface="Times New Roman"/>
                        <a:cs typeface="Times New Roman"/>
                      </a:endParaRPr>
                    </a:p>
                  </a:txBody>
                  <a:tcPr marL="89199" marR="89199" marT="0" marB="0" anchor="ctr"/>
                </a:tc>
                <a:tc>
                  <a:txBody>
                    <a:bodyPr/>
                    <a:lstStyle/>
                    <a:p>
                      <a:pPr algn="ctr">
                        <a:lnSpc>
                          <a:spcPct val="115000"/>
                        </a:lnSpc>
                        <a:spcAft>
                          <a:spcPts val="1000"/>
                        </a:spcAft>
                      </a:pPr>
                      <a:r>
                        <a:rPr lang="en-US" sz="2400" dirty="0"/>
                        <a:t>100%</a:t>
                      </a:r>
                      <a:endParaRPr lang="en-NZ" sz="2400" dirty="0">
                        <a:latin typeface="Calibri"/>
                        <a:ea typeface="Times New Roman"/>
                        <a:cs typeface="Times New Roman"/>
                      </a:endParaRPr>
                    </a:p>
                  </a:txBody>
                  <a:tcPr marL="89199" marR="89199" marT="0" marB="0" anchor="ctr"/>
                </a:tc>
                <a:tc>
                  <a:txBody>
                    <a:bodyPr/>
                    <a:lstStyle/>
                    <a:p>
                      <a:pPr algn="ctr">
                        <a:lnSpc>
                          <a:spcPct val="115000"/>
                        </a:lnSpc>
                        <a:spcAft>
                          <a:spcPts val="1000"/>
                        </a:spcAft>
                      </a:pPr>
                      <a:r>
                        <a:rPr lang="en-US" sz="2400" dirty="0"/>
                        <a:t>40</a:t>
                      </a:r>
                      <a:endParaRPr lang="en-NZ" sz="2400" dirty="0">
                        <a:solidFill>
                          <a:schemeClr val="bg1"/>
                        </a:solidFill>
                        <a:latin typeface="Calibri"/>
                        <a:ea typeface="Times New Roman"/>
                        <a:cs typeface="Times New Roman"/>
                      </a:endParaRPr>
                    </a:p>
                  </a:txBody>
                  <a:tcPr marL="89199" marR="89199" marT="0" marB="0" anchor="ctr"/>
                </a:tc>
                <a:extLst>
                  <a:ext uri="{0D108BD9-81ED-4DB2-BD59-A6C34878D82A}">
                    <a16:rowId xmlns:a16="http://schemas.microsoft.com/office/drawing/2014/main" val="10004"/>
                  </a:ext>
                </a:extLst>
              </a:tr>
            </a:tbl>
          </a:graphicData>
        </a:graphic>
      </p:graphicFrame>
      <p:sp>
        <p:nvSpPr>
          <p:cNvPr id="6" name="Flowchart: Process 5"/>
          <p:cNvSpPr/>
          <p:nvPr/>
        </p:nvSpPr>
        <p:spPr bwMode="auto">
          <a:xfrm>
            <a:off x="5317697" y="5229581"/>
            <a:ext cx="1152966" cy="671858"/>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HSS</a:t>
            </a:r>
          </a:p>
        </p:txBody>
      </p:sp>
      <p:sp>
        <p:nvSpPr>
          <p:cNvPr id="7" name="Flowchart: Process 6"/>
          <p:cNvSpPr/>
          <p:nvPr/>
        </p:nvSpPr>
        <p:spPr bwMode="auto">
          <a:xfrm>
            <a:off x="7144640" y="5229581"/>
            <a:ext cx="1152966" cy="671858"/>
          </a:xfrm>
          <a:prstGeom prst="flowChartProcess">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LFS</a:t>
            </a:r>
          </a:p>
        </p:txBody>
      </p:sp>
      <p:sp>
        <p:nvSpPr>
          <p:cNvPr id="8" name="Flowchart: Process 7"/>
          <p:cNvSpPr/>
          <p:nvPr/>
        </p:nvSpPr>
        <p:spPr bwMode="auto">
          <a:xfrm>
            <a:off x="8971582" y="5229581"/>
            <a:ext cx="1152966" cy="671858"/>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PEM</a:t>
            </a:r>
          </a:p>
        </p:txBody>
      </p:sp>
      <p:sp>
        <p:nvSpPr>
          <p:cNvPr id="9" name="Oval 8"/>
          <p:cNvSpPr/>
          <p:nvPr/>
        </p:nvSpPr>
        <p:spPr bwMode="auto">
          <a:xfrm>
            <a:off x="7288761" y="6189681"/>
            <a:ext cx="864724" cy="756633"/>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18</a:t>
            </a:r>
          </a:p>
        </p:txBody>
      </p:sp>
      <p:sp>
        <p:nvSpPr>
          <p:cNvPr id="10" name="Oval 9"/>
          <p:cNvSpPr/>
          <p:nvPr/>
        </p:nvSpPr>
        <p:spPr bwMode="auto">
          <a:xfrm>
            <a:off x="9115703" y="6189681"/>
            <a:ext cx="864724" cy="756633"/>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16</a:t>
            </a:r>
          </a:p>
        </p:txBody>
      </p:sp>
      <p:sp>
        <p:nvSpPr>
          <p:cNvPr id="11" name="Flowchart: Process 13"/>
          <p:cNvSpPr>
            <a:spLocks noChangeArrowheads="1"/>
          </p:cNvSpPr>
          <p:nvPr/>
        </p:nvSpPr>
        <p:spPr bwMode="auto">
          <a:xfrm>
            <a:off x="7193387" y="7247272"/>
            <a:ext cx="1057591" cy="673976"/>
          </a:xfrm>
          <a:prstGeom prst="flowChartProcess">
            <a:avLst/>
          </a:prstGeom>
          <a:solidFill>
            <a:schemeClr val="tx1"/>
          </a:solidFill>
          <a:ln w="9525" algn="ctr">
            <a:solidFill>
              <a:schemeClr val="tx1"/>
            </a:solidFill>
            <a:round/>
            <a:headEnd/>
            <a:tailEnd/>
          </a:ln>
        </p:spPr>
        <p:txBody>
          <a:bodyPr/>
          <a:lstStyle/>
          <a:p>
            <a:pPr algn="ctr"/>
            <a:r>
              <a:rPr lang="en-NZ">
                <a:solidFill>
                  <a:schemeClr val="bg1"/>
                </a:solidFill>
              </a:rPr>
              <a:t>40</a:t>
            </a:r>
          </a:p>
        </p:txBody>
      </p:sp>
      <p:cxnSp>
        <p:nvCxnSpPr>
          <p:cNvPr id="12" name="Straight Arrow Connector 25"/>
          <p:cNvCxnSpPr>
            <a:cxnSpLocks noChangeShapeType="1"/>
            <a:stCxn id="6" idx="2"/>
          </p:cNvCxnSpPr>
          <p:nvPr/>
        </p:nvCxnSpPr>
        <p:spPr bwMode="auto">
          <a:xfrm rot="16200000" flipH="1">
            <a:off x="5750060" y="6045559"/>
            <a:ext cx="288241" cy="0"/>
          </a:xfrm>
          <a:prstGeom prst="straightConnector1">
            <a:avLst/>
          </a:prstGeom>
          <a:noFill/>
          <a:ln w="9525" algn="ctr">
            <a:solidFill>
              <a:schemeClr val="tx1"/>
            </a:solidFill>
            <a:round/>
            <a:headEnd/>
            <a:tailEnd type="arrow" w="med" len="med"/>
          </a:ln>
        </p:spPr>
      </p:cxnSp>
      <p:cxnSp>
        <p:nvCxnSpPr>
          <p:cNvPr id="13" name="Straight Arrow Connector 27"/>
          <p:cNvCxnSpPr>
            <a:cxnSpLocks noChangeShapeType="1"/>
          </p:cNvCxnSpPr>
          <p:nvPr/>
        </p:nvCxnSpPr>
        <p:spPr bwMode="auto">
          <a:xfrm rot="5400000">
            <a:off x="7579121" y="6045559"/>
            <a:ext cx="286123" cy="2120"/>
          </a:xfrm>
          <a:prstGeom prst="straightConnector1">
            <a:avLst/>
          </a:prstGeom>
          <a:noFill/>
          <a:ln w="9525" algn="ctr">
            <a:solidFill>
              <a:schemeClr val="tx1"/>
            </a:solidFill>
            <a:round/>
            <a:headEnd/>
            <a:tailEnd type="arrow" w="med" len="med"/>
          </a:ln>
        </p:spPr>
      </p:cxnSp>
      <p:cxnSp>
        <p:nvCxnSpPr>
          <p:cNvPr id="14" name="Straight Arrow Connector 29"/>
          <p:cNvCxnSpPr>
            <a:cxnSpLocks noChangeShapeType="1"/>
            <a:stCxn id="8" idx="2"/>
          </p:cNvCxnSpPr>
          <p:nvPr/>
        </p:nvCxnSpPr>
        <p:spPr bwMode="auto">
          <a:xfrm rot="5400000">
            <a:off x="9403945" y="6045559"/>
            <a:ext cx="288241" cy="0"/>
          </a:xfrm>
          <a:prstGeom prst="straightConnector1">
            <a:avLst/>
          </a:prstGeom>
          <a:noFill/>
          <a:ln w="9525" algn="ctr">
            <a:solidFill>
              <a:schemeClr val="tx1"/>
            </a:solidFill>
            <a:round/>
            <a:headEnd/>
            <a:tailEnd type="arrow" w="med" len="med"/>
          </a:ln>
        </p:spPr>
      </p:cxnSp>
      <p:cxnSp>
        <p:nvCxnSpPr>
          <p:cNvPr id="15" name="Straight Arrow Connector 32"/>
          <p:cNvCxnSpPr>
            <a:cxnSpLocks noChangeShapeType="1"/>
            <a:stCxn id="23" idx="4"/>
            <a:endCxn id="11" idx="1"/>
          </p:cNvCxnSpPr>
          <p:nvPr/>
        </p:nvCxnSpPr>
        <p:spPr bwMode="auto">
          <a:xfrm rot="16200000" flipH="1">
            <a:off x="6224810" y="6615683"/>
            <a:ext cx="637947" cy="1299207"/>
          </a:xfrm>
          <a:prstGeom prst="straightConnector1">
            <a:avLst/>
          </a:prstGeom>
          <a:noFill/>
          <a:ln w="9525" algn="ctr">
            <a:solidFill>
              <a:schemeClr val="tx1"/>
            </a:solidFill>
            <a:round/>
            <a:headEnd/>
            <a:tailEnd type="arrow" w="med" len="med"/>
          </a:ln>
        </p:spPr>
      </p:cxnSp>
      <p:cxnSp>
        <p:nvCxnSpPr>
          <p:cNvPr id="16" name="Straight Arrow Connector 34"/>
          <p:cNvCxnSpPr>
            <a:cxnSpLocks noChangeShapeType="1"/>
            <a:stCxn id="9" idx="4"/>
            <a:endCxn id="11" idx="0"/>
          </p:cNvCxnSpPr>
          <p:nvPr/>
        </p:nvCxnSpPr>
        <p:spPr bwMode="auto">
          <a:xfrm rot="16200000" flipH="1">
            <a:off x="7571704" y="7095733"/>
            <a:ext cx="300958" cy="2120"/>
          </a:xfrm>
          <a:prstGeom prst="straightConnector1">
            <a:avLst/>
          </a:prstGeom>
          <a:noFill/>
          <a:ln w="9525" algn="ctr">
            <a:solidFill>
              <a:schemeClr val="tx1"/>
            </a:solidFill>
            <a:round/>
            <a:headEnd/>
            <a:tailEnd type="arrow" w="med" len="med"/>
          </a:ln>
        </p:spPr>
      </p:cxnSp>
      <p:cxnSp>
        <p:nvCxnSpPr>
          <p:cNvPr id="17" name="Straight Arrow Connector 36"/>
          <p:cNvCxnSpPr>
            <a:cxnSpLocks noChangeShapeType="1"/>
            <a:stCxn id="10" idx="4"/>
            <a:endCxn id="11" idx="3"/>
          </p:cNvCxnSpPr>
          <p:nvPr/>
        </p:nvCxnSpPr>
        <p:spPr bwMode="auto">
          <a:xfrm rot="5400000">
            <a:off x="8580548" y="6616743"/>
            <a:ext cx="637947" cy="1297087"/>
          </a:xfrm>
          <a:prstGeom prst="straightConnector1">
            <a:avLst/>
          </a:prstGeom>
          <a:noFill/>
          <a:ln w="9525" algn="ctr">
            <a:solidFill>
              <a:schemeClr val="tx1"/>
            </a:solidFill>
            <a:round/>
            <a:headEnd/>
            <a:tailEnd type="arrow" w="med" len="med"/>
          </a:ln>
        </p:spPr>
      </p:cxnSp>
      <p:sp>
        <p:nvSpPr>
          <p:cNvPr id="18" name="Flowchart: Process 38"/>
          <p:cNvSpPr>
            <a:spLocks noChangeArrowheads="1"/>
          </p:cNvSpPr>
          <p:nvPr/>
        </p:nvSpPr>
        <p:spPr bwMode="auto">
          <a:xfrm>
            <a:off x="7193387" y="8209489"/>
            <a:ext cx="1057591" cy="671858"/>
          </a:xfrm>
          <a:prstGeom prst="flowChartProcess">
            <a:avLst/>
          </a:prstGeom>
          <a:solidFill>
            <a:schemeClr val="tx1"/>
          </a:solidFill>
          <a:ln w="9525" algn="ctr">
            <a:solidFill>
              <a:schemeClr val="tx1"/>
            </a:solidFill>
            <a:round/>
            <a:headEnd/>
            <a:tailEnd/>
          </a:ln>
        </p:spPr>
        <p:txBody>
          <a:bodyPr/>
          <a:lstStyle/>
          <a:p>
            <a:pPr algn="ctr"/>
            <a:r>
              <a:rPr lang="en-NZ">
                <a:solidFill>
                  <a:schemeClr val="bg1"/>
                </a:solidFill>
              </a:rPr>
              <a:t>20</a:t>
            </a:r>
          </a:p>
        </p:txBody>
      </p:sp>
      <p:cxnSp>
        <p:nvCxnSpPr>
          <p:cNvPr id="19" name="Straight Arrow Connector 40"/>
          <p:cNvCxnSpPr>
            <a:cxnSpLocks noChangeShapeType="1"/>
            <a:stCxn id="11" idx="2"/>
            <a:endCxn id="18" idx="0"/>
          </p:cNvCxnSpPr>
          <p:nvPr/>
        </p:nvCxnSpPr>
        <p:spPr bwMode="auto">
          <a:xfrm rot="5400000">
            <a:off x="7578062" y="8064308"/>
            <a:ext cx="288241" cy="2120"/>
          </a:xfrm>
          <a:prstGeom prst="straightConnector1">
            <a:avLst/>
          </a:prstGeom>
          <a:noFill/>
          <a:ln w="9525" algn="ctr">
            <a:solidFill>
              <a:schemeClr val="tx1"/>
            </a:solidFill>
            <a:round/>
            <a:headEnd/>
            <a:tailEnd type="arrow" w="med" len="med"/>
          </a:ln>
        </p:spPr>
      </p:cxnSp>
      <p:sp>
        <p:nvSpPr>
          <p:cNvPr id="20" name="Text Box 2"/>
          <p:cNvSpPr txBox="1">
            <a:spLocks noChangeArrowheads="1"/>
          </p:cNvSpPr>
          <p:nvPr/>
        </p:nvSpPr>
        <p:spPr bwMode="auto">
          <a:xfrm>
            <a:off x="816475" y="6161942"/>
            <a:ext cx="4221890" cy="768358"/>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Discipline-based panel recommendation</a:t>
            </a:r>
            <a:endParaRPr lang="en-US" dirty="0"/>
          </a:p>
        </p:txBody>
      </p:sp>
      <p:sp>
        <p:nvSpPr>
          <p:cNvPr id="21" name="Text Box 3"/>
          <p:cNvSpPr txBox="1">
            <a:spLocks noChangeArrowheads="1"/>
          </p:cNvSpPr>
          <p:nvPr/>
        </p:nvSpPr>
        <p:spPr bwMode="auto">
          <a:xfrm>
            <a:off x="816475" y="7315040"/>
            <a:ext cx="4221890" cy="438720"/>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Interview panel consideration</a:t>
            </a:r>
            <a:endParaRPr lang="en-US" dirty="0"/>
          </a:p>
        </p:txBody>
      </p:sp>
      <p:sp>
        <p:nvSpPr>
          <p:cNvPr id="22" name="Text Box 4"/>
          <p:cNvSpPr txBox="1">
            <a:spLocks noChangeArrowheads="1"/>
          </p:cNvSpPr>
          <p:nvPr/>
        </p:nvSpPr>
        <p:spPr bwMode="auto">
          <a:xfrm>
            <a:off x="816475" y="8277258"/>
            <a:ext cx="4221890" cy="438720"/>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Call to interview</a:t>
            </a:r>
            <a:endParaRPr lang="en-US" dirty="0"/>
          </a:p>
        </p:txBody>
      </p:sp>
      <p:sp>
        <p:nvSpPr>
          <p:cNvPr id="23" name="Oval 22"/>
          <p:cNvSpPr/>
          <p:nvPr/>
        </p:nvSpPr>
        <p:spPr bwMode="auto">
          <a:xfrm>
            <a:off x="5461818" y="6189681"/>
            <a:ext cx="864724" cy="75663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6</a:t>
            </a:r>
          </a:p>
        </p:txBody>
      </p:sp>
    </p:spTree>
    <p:extLst>
      <p:ext uri="{BB962C8B-B14F-4D97-AF65-F5344CB8AC3E}">
        <p14:creationId xmlns:p14="http://schemas.microsoft.com/office/powerpoint/2010/main" val="134962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Terms of Reference</a:t>
            </a:r>
          </a:p>
        </p:txBody>
      </p:sp>
      <p:sp>
        <p:nvSpPr>
          <p:cNvPr id="4" name="Rectangle 3"/>
          <p:cNvSpPr/>
          <p:nvPr/>
        </p:nvSpPr>
        <p:spPr>
          <a:xfrm>
            <a:off x="644852" y="2218969"/>
            <a:ext cx="10863332" cy="5515997"/>
          </a:xfrm>
          <a:prstGeom prst="rect">
            <a:avLst/>
          </a:prstGeom>
        </p:spPr>
        <p:txBody>
          <a:bodyPr wrap="square">
            <a:spAutoFit/>
          </a:bodyPr>
          <a:lstStyle/>
          <a:p>
            <a:r>
              <a:rPr lang="en-NZ" sz="3204" b="1" dirty="0"/>
              <a:t>BACKGROUND</a:t>
            </a:r>
            <a:r>
              <a:rPr lang="en-NZ" sz="3204" dirty="0"/>
              <a:t> </a:t>
            </a:r>
          </a:p>
          <a:p>
            <a:r>
              <a:rPr lang="en-NZ" sz="2670" dirty="0"/>
              <a:t>The Rutherford Discovery Fellowships are administered by the Royal Society of New Zealand (the Royal Society) for the New Zealand Government. </a:t>
            </a:r>
          </a:p>
          <a:p>
            <a:r>
              <a:rPr lang="en-NZ" sz="2670" dirty="0"/>
              <a:t>The Fellowships will develop and foster the </a:t>
            </a:r>
            <a:r>
              <a:rPr lang="en-NZ" sz="2670" dirty="0">
                <a:solidFill>
                  <a:srgbClr val="FF0000"/>
                </a:solidFill>
              </a:rPr>
              <a:t>future leaders </a:t>
            </a:r>
            <a:r>
              <a:rPr lang="en-NZ" sz="2670" dirty="0"/>
              <a:t>in the New Zealand science and innovation system. They will attract and retain New Zealand’s most talented early- to mid-career researchers and encourage their career development by enabling them to establish a track record for future research leadership. It is expected that Fellows, throughout their careers, </a:t>
            </a:r>
            <a:r>
              <a:rPr lang="en-NZ" sz="2670" dirty="0">
                <a:solidFill>
                  <a:srgbClr val="FF0000"/>
                </a:solidFill>
              </a:rPr>
              <a:t>will contribute to positive outcomes for New Zealand</a:t>
            </a:r>
            <a:r>
              <a:rPr lang="en-NZ" sz="2670" dirty="0"/>
              <a:t>. </a:t>
            </a:r>
          </a:p>
          <a:p>
            <a:endParaRPr lang="en-NZ" sz="2670" dirty="0"/>
          </a:p>
          <a:p>
            <a:r>
              <a:rPr lang="en-NZ" sz="2670" dirty="0"/>
              <a:t>Receipt of a Rutherford Discovery Fellowship </a:t>
            </a:r>
            <a:r>
              <a:rPr lang="en-NZ" sz="2670" dirty="0">
                <a:solidFill>
                  <a:srgbClr val="FF0000"/>
                </a:solidFill>
              </a:rPr>
              <a:t>is expected to have significant value in the future career development and leadership potential of a researcher. </a:t>
            </a:r>
          </a:p>
        </p:txBody>
      </p:sp>
    </p:spTree>
    <p:extLst>
      <p:ext uri="{BB962C8B-B14F-4D97-AF65-F5344CB8AC3E}">
        <p14:creationId xmlns:p14="http://schemas.microsoft.com/office/powerpoint/2010/main" val="36519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5400" b="1" i="0" u="none" strike="noStrike" baseline="0" dirty="0">
                <a:solidFill>
                  <a:srgbClr val="790E43"/>
                </a:solidFill>
                <a:latin typeface="Calibri" panose="020F0502020204030204" pitchFamily="34" charset="0"/>
              </a:rPr>
              <a:t>Interview panel (Stage two)</a:t>
            </a:r>
            <a:r>
              <a:rPr lang="en-NZ" sz="2000" b="1" i="0" u="none" strike="noStrike" baseline="0" dirty="0">
                <a:solidFill>
                  <a:srgbClr val="790E43"/>
                </a:solidFill>
                <a:latin typeface="Calibri" panose="020F0502020204030204" pitchFamily="34" charset="0"/>
              </a:rPr>
              <a:t> </a:t>
            </a:r>
            <a:endParaRPr lang="en-NZ" sz="2000" b="0" i="0" u="none" strike="noStrike" baseline="0" dirty="0">
              <a:solidFill>
                <a:srgbClr val="790E43"/>
              </a:solidFill>
              <a:latin typeface="Calibri" panose="020F0502020204030204" pitchFamily="34" charset="0"/>
            </a:endParaRPr>
          </a:p>
        </p:txBody>
      </p:sp>
      <p:sp>
        <p:nvSpPr>
          <p:cNvPr id="3" name="Content Placeholder 2"/>
          <p:cNvSpPr>
            <a:spLocks noGrp="1"/>
          </p:cNvSpPr>
          <p:nvPr>
            <p:ph idx="4294967295"/>
          </p:nvPr>
        </p:nvSpPr>
        <p:spPr>
          <a:xfrm>
            <a:off x="775890" y="2062006"/>
            <a:ext cx="10477500" cy="6575425"/>
          </a:xfrm>
        </p:spPr>
        <p:txBody>
          <a:bodyPr>
            <a:normAutofit fontScale="70000" lnSpcReduction="20000"/>
          </a:bodyPr>
          <a:lstStyle/>
          <a:p>
            <a:pPr marL="0" indent="0">
              <a:buNone/>
            </a:pPr>
            <a:r>
              <a:rPr lang="en-US" sz="3400" b="0" i="0" u="none" strike="noStrike" baseline="0" dirty="0">
                <a:solidFill>
                  <a:srgbClr val="272525"/>
                </a:solidFill>
                <a:latin typeface="Calibri" panose="020F0502020204030204" pitchFamily="34" charset="0"/>
              </a:rPr>
              <a:t>The Interview Panel will conduct the interviews. This is a two-part process: </a:t>
            </a:r>
            <a:endParaRPr lang="en-US" sz="3400" b="0" i="0" u="none" strike="noStrike" baseline="0" dirty="0">
              <a:solidFill>
                <a:srgbClr val="000000"/>
              </a:solidFill>
              <a:latin typeface="Calibri" panose="020F0502020204030204" pitchFamily="34" charset="0"/>
            </a:endParaRPr>
          </a:p>
          <a:p>
            <a:r>
              <a:rPr lang="en-US" sz="3100" b="0" i="0" u="none" strike="noStrike" baseline="0" dirty="0">
                <a:solidFill>
                  <a:srgbClr val="292829"/>
                </a:solidFill>
                <a:latin typeface="Calibri" panose="020F0502020204030204" pitchFamily="34" charset="0"/>
              </a:rPr>
              <a:t>The Secretariat will produce a Long-list of the highest ranked applications from each discipline panel for the Interview Panel to consider. The Interview Panel may choose to additionally include proposals where there are extreme differences between the discipline </a:t>
            </a:r>
            <a:r>
              <a:rPr lang="en-US" sz="3100" b="0" i="0" u="none" strike="noStrike" baseline="0" dirty="0" err="1">
                <a:solidFill>
                  <a:srgbClr val="292829"/>
                </a:solidFill>
                <a:latin typeface="Calibri" panose="020F0502020204030204" pitchFamily="34" charset="0"/>
              </a:rPr>
              <a:t>panellists</a:t>
            </a:r>
            <a:r>
              <a:rPr lang="en-US" sz="3100" b="0" i="0" u="none" strike="noStrike" baseline="0" dirty="0">
                <a:solidFill>
                  <a:srgbClr val="292829"/>
                </a:solidFill>
                <a:latin typeface="Calibri" panose="020F0502020204030204" pitchFamily="34" charset="0"/>
              </a:rPr>
              <a:t> scoring.</a:t>
            </a:r>
          </a:p>
          <a:p>
            <a:pPr marL="0" indent="0">
              <a:buNone/>
            </a:pPr>
            <a:r>
              <a:rPr lang="en-US" sz="3100" b="0" i="0" u="none" strike="noStrike" baseline="0" dirty="0">
                <a:solidFill>
                  <a:srgbClr val="292829"/>
                </a:solidFill>
                <a:latin typeface="Calibri" panose="020F0502020204030204" pitchFamily="34" charset="0"/>
              </a:rPr>
              <a:t> </a:t>
            </a:r>
            <a:endParaRPr lang="en-US" sz="3100" b="0" i="0" u="none" strike="noStrike" baseline="0" dirty="0">
              <a:solidFill>
                <a:srgbClr val="000000"/>
              </a:solidFill>
              <a:latin typeface="Calibri" panose="020F0502020204030204" pitchFamily="34" charset="0"/>
            </a:endParaRPr>
          </a:p>
          <a:p>
            <a:r>
              <a:rPr lang="en-US" sz="3100" b="0" i="0" u="none" strike="noStrike" baseline="0" dirty="0">
                <a:solidFill>
                  <a:srgbClr val="292829"/>
                </a:solidFill>
                <a:latin typeface="Calibri" panose="020F0502020204030204" pitchFamily="34" charset="0"/>
              </a:rPr>
              <a:t>The interview panel assesses the Long List to create a shortlist of applicants to be invited for interview. The applicants called to interview does not need to reflect the number of proposals in a particular discipline. </a:t>
            </a:r>
          </a:p>
          <a:p>
            <a:endParaRPr lang="en-US" sz="3100" b="0" i="0" u="none" strike="noStrike" baseline="0" dirty="0">
              <a:solidFill>
                <a:srgbClr val="000000"/>
              </a:solidFill>
              <a:latin typeface="Calibri" panose="020F0502020204030204" pitchFamily="34" charset="0"/>
            </a:endParaRPr>
          </a:p>
          <a:p>
            <a:r>
              <a:rPr lang="en-US" sz="3100" b="0" i="0" u="none" strike="noStrike" baseline="0" dirty="0">
                <a:solidFill>
                  <a:srgbClr val="292829"/>
                </a:solidFill>
                <a:latin typeface="Calibri" panose="020F0502020204030204" pitchFamily="34" charset="0"/>
              </a:rPr>
              <a:t>In addition to the weighted assessment criteria, the Interview Panel may look to the Background and Objectives of the Rutherford Discovery Fellowship Terms of Reference when making funding recommendation. This could include considerations of: </a:t>
            </a:r>
            <a:endParaRPr lang="en-NZ" sz="3100" b="0" i="0" u="none" strike="noStrike" baseline="0" dirty="0">
              <a:latin typeface="Calibri" panose="020F0502020204030204" pitchFamily="34" charset="0"/>
            </a:endParaRPr>
          </a:p>
          <a:p>
            <a:pPr lvl="1"/>
            <a:r>
              <a:rPr lang="en-US" sz="3100" b="0" i="0" u="none" strike="noStrike" baseline="0" dirty="0">
                <a:solidFill>
                  <a:srgbClr val="292829"/>
                </a:solidFill>
                <a:latin typeface="Calibri" panose="020F0502020204030204" pitchFamily="34" charset="0"/>
              </a:rPr>
              <a:t>Applicants’ leadership potential (e.g., including awareness and engagement where relevant with Vision </a:t>
            </a:r>
            <a:r>
              <a:rPr lang="en-US" sz="3100" b="0" i="0" u="none" strike="noStrike" baseline="0" dirty="0" err="1">
                <a:solidFill>
                  <a:srgbClr val="292829"/>
                </a:solidFill>
                <a:latin typeface="Calibri" panose="020F0502020204030204" pitchFamily="34" charset="0"/>
              </a:rPr>
              <a:t>Mātauranga</a:t>
            </a:r>
            <a:r>
              <a:rPr lang="en-US" sz="3100" b="0" i="0" u="none" strike="noStrike" baseline="0" dirty="0">
                <a:solidFill>
                  <a:srgbClr val="292829"/>
                </a:solidFill>
                <a:latin typeface="Calibri" panose="020F0502020204030204" pitchFamily="34" charset="0"/>
              </a:rPr>
              <a:t>) </a:t>
            </a:r>
            <a:endParaRPr lang="en-US" sz="3100" b="0" i="0" u="none" strike="noStrike" baseline="0" dirty="0">
              <a:solidFill>
                <a:srgbClr val="000000"/>
              </a:solidFill>
              <a:latin typeface="Calibri" panose="020F0502020204030204" pitchFamily="34" charset="0"/>
            </a:endParaRPr>
          </a:p>
          <a:p>
            <a:pPr lvl="1"/>
            <a:r>
              <a:rPr lang="en-US" sz="3100" b="0" i="0" u="none" strike="noStrike" baseline="0" dirty="0">
                <a:solidFill>
                  <a:srgbClr val="292829"/>
                </a:solidFill>
                <a:latin typeface="Calibri" panose="020F0502020204030204" pitchFamily="34" charset="0"/>
              </a:rPr>
              <a:t>The contribution to positive outcomes for New Zealand </a:t>
            </a:r>
          </a:p>
          <a:p>
            <a:pPr lvl="1"/>
            <a:r>
              <a:rPr lang="en-US" sz="3100" b="0" i="0" u="none" strike="noStrike" baseline="0" dirty="0">
                <a:solidFill>
                  <a:srgbClr val="292829"/>
                </a:solidFill>
                <a:latin typeface="Calibri" panose="020F0502020204030204" pitchFamily="34" charset="0"/>
              </a:rPr>
              <a:t>Value in the applicant’s future career development </a:t>
            </a:r>
          </a:p>
          <a:p>
            <a:pPr marL="612099" lvl="1" indent="0">
              <a:buNone/>
            </a:pPr>
            <a:endParaRPr lang="en-NZ" dirty="0"/>
          </a:p>
        </p:txBody>
      </p:sp>
    </p:spTree>
    <p:extLst>
      <p:ext uri="{BB962C8B-B14F-4D97-AF65-F5344CB8AC3E}">
        <p14:creationId xmlns:p14="http://schemas.microsoft.com/office/powerpoint/2010/main" val="36088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Preparing the application</a:t>
            </a:r>
          </a:p>
        </p:txBody>
      </p:sp>
      <p:sp>
        <p:nvSpPr>
          <p:cNvPr id="3" name="Content Placeholder 2"/>
          <p:cNvSpPr>
            <a:spLocks noGrp="1"/>
          </p:cNvSpPr>
          <p:nvPr>
            <p:ph idx="4294967295"/>
          </p:nvPr>
        </p:nvSpPr>
        <p:spPr>
          <a:xfrm>
            <a:off x="521096" y="2151063"/>
            <a:ext cx="10987087" cy="6081712"/>
          </a:xfrm>
        </p:spPr>
        <p:txBody>
          <a:bodyPr>
            <a:normAutofit fontScale="92500" lnSpcReduction="20000"/>
          </a:bodyPr>
          <a:lstStyle/>
          <a:p>
            <a:pPr lvl="1"/>
            <a:r>
              <a:rPr lang="en-NZ" dirty="0"/>
              <a:t>Follow the rules</a:t>
            </a:r>
          </a:p>
          <a:p>
            <a:pPr lvl="1"/>
            <a:endParaRPr lang="en-NZ" dirty="0"/>
          </a:p>
          <a:p>
            <a:pPr lvl="1"/>
            <a:r>
              <a:rPr lang="en-NZ" dirty="0"/>
              <a:t>Writing tips:</a:t>
            </a:r>
          </a:p>
          <a:p>
            <a:pPr lvl="2"/>
            <a:r>
              <a:rPr lang="en-NZ" dirty="0"/>
              <a:t>Write for your audience</a:t>
            </a:r>
          </a:p>
          <a:p>
            <a:pPr marL="1224198" lvl="2" indent="0">
              <a:buNone/>
            </a:pPr>
            <a:r>
              <a:rPr lang="en-NZ" sz="2600" b="1" i="1" dirty="0"/>
              <a:t>(Remember - majority if not all of discipline panellists </a:t>
            </a:r>
          </a:p>
          <a:p>
            <a:pPr marL="1224198" lvl="2" indent="0">
              <a:buNone/>
            </a:pPr>
            <a:r>
              <a:rPr lang="en-NZ" sz="2600" b="1" i="1" dirty="0"/>
              <a:t>are not experts in your discipline) </a:t>
            </a:r>
          </a:p>
          <a:p>
            <a:pPr lvl="2"/>
            <a:r>
              <a:rPr lang="en-NZ" dirty="0"/>
              <a:t>Avoid jargon</a:t>
            </a:r>
          </a:p>
          <a:p>
            <a:pPr lvl="2"/>
            <a:r>
              <a:rPr lang="en-NZ" dirty="0"/>
              <a:t>Make every sentence count</a:t>
            </a:r>
          </a:p>
          <a:p>
            <a:pPr lvl="2"/>
            <a:r>
              <a:rPr lang="en-NZ" dirty="0"/>
              <a:t>Define abbreviations and use them sparingly</a:t>
            </a:r>
          </a:p>
          <a:p>
            <a:pPr lvl="2"/>
            <a:r>
              <a:rPr lang="en-NZ" dirty="0"/>
              <a:t>Avoid excessive use of might, maybe, could perhaps</a:t>
            </a:r>
          </a:p>
          <a:p>
            <a:pPr lvl="2"/>
            <a:r>
              <a:rPr lang="en-NZ" dirty="0"/>
              <a:t>Avoid grammatical and spelling errors</a:t>
            </a:r>
          </a:p>
          <a:p>
            <a:pPr lvl="2"/>
            <a:r>
              <a:rPr lang="en-NZ" dirty="0"/>
              <a:t>Make it as clear as you can</a:t>
            </a:r>
          </a:p>
          <a:p>
            <a:pPr lvl="1"/>
            <a:endParaRPr lang="en-NZ" dirty="0"/>
          </a:p>
          <a:p>
            <a:pPr lvl="1"/>
            <a:r>
              <a:rPr lang="en-NZ" dirty="0"/>
              <a:t>Read the guidelines (see how you will be assessed)</a:t>
            </a:r>
          </a:p>
          <a:p>
            <a:endParaRPr lang="en-NZ" dirty="0"/>
          </a:p>
        </p:txBody>
      </p:sp>
      <p:pic>
        <p:nvPicPr>
          <p:cNvPr id="5" name="Picture 2" descr="http://t1.gstatic.com/images?q=tbn:ANd9GcRhrLknHhNP7HTSNBS175CbgyUKxgxIVWwFqe7lsADBEBSbwnfuHg"/>
          <p:cNvPicPr>
            <a:picLocks noChangeAspect="1" noChangeArrowheads="1"/>
          </p:cNvPicPr>
          <p:nvPr/>
        </p:nvPicPr>
        <p:blipFill>
          <a:blip r:embed="rId3" cstate="print"/>
          <a:srcRect/>
          <a:stretch>
            <a:fillRect/>
          </a:stretch>
        </p:blipFill>
        <p:spPr bwMode="auto">
          <a:xfrm>
            <a:off x="8587483" y="1854866"/>
            <a:ext cx="2810355" cy="2899372"/>
          </a:xfrm>
          <a:prstGeom prst="rect">
            <a:avLst/>
          </a:prstGeom>
          <a:noFill/>
        </p:spPr>
      </p:pic>
    </p:spTree>
    <p:extLst>
      <p:ext uri="{BB962C8B-B14F-4D97-AF65-F5344CB8AC3E}">
        <p14:creationId xmlns:p14="http://schemas.microsoft.com/office/powerpoint/2010/main" val="162447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Building your CV</a:t>
            </a:r>
            <a:endParaRPr lang="en-NZ" i="1" dirty="0"/>
          </a:p>
        </p:txBody>
      </p:sp>
      <p:sp>
        <p:nvSpPr>
          <p:cNvPr id="3" name="Content Placeholder 2"/>
          <p:cNvSpPr>
            <a:spLocks noGrp="1"/>
          </p:cNvSpPr>
          <p:nvPr>
            <p:ph idx="4294967295"/>
          </p:nvPr>
        </p:nvSpPr>
        <p:spPr>
          <a:xfrm>
            <a:off x="1220789" y="2151063"/>
            <a:ext cx="10287396" cy="6081712"/>
          </a:xfrm>
          <a:solidFill>
            <a:schemeClr val="bg1"/>
          </a:solidFill>
        </p:spPr>
        <p:txBody>
          <a:bodyPr>
            <a:noAutofit/>
          </a:bodyPr>
          <a:lstStyle/>
          <a:p>
            <a:r>
              <a:rPr lang="en-NZ" sz="2800" dirty="0"/>
              <a:t>In the Rutherford Discovery Fellowship applications, CVs matter!</a:t>
            </a:r>
          </a:p>
          <a:p>
            <a:pPr lvl="1"/>
            <a:r>
              <a:rPr lang="en-NZ" sz="2400" dirty="0"/>
              <a:t>Apply for awards and grants</a:t>
            </a:r>
          </a:p>
          <a:p>
            <a:pPr lvl="1"/>
            <a:r>
              <a:rPr lang="en-NZ" sz="2400" dirty="0"/>
              <a:t>Serve professional bodies (panels, editorial boards, conference committees… )</a:t>
            </a:r>
          </a:p>
          <a:p>
            <a:pPr lvl="1"/>
            <a:r>
              <a:rPr lang="en-NZ" sz="2400" dirty="0"/>
              <a:t>Write those unwritten papers prior to applying</a:t>
            </a:r>
          </a:p>
          <a:p>
            <a:pPr lvl="1"/>
            <a:r>
              <a:rPr lang="en-NZ" sz="2400" dirty="0"/>
              <a:t>Publicise your research</a:t>
            </a:r>
          </a:p>
          <a:p>
            <a:pPr lvl="1"/>
            <a:r>
              <a:rPr lang="en-NZ" sz="2400" dirty="0"/>
              <a:t>Seek collaboration where this will benefit your research programme</a:t>
            </a:r>
          </a:p>
          <a:p>
            <a:r>
              <a:rPr lang="en-NZ" sz="2800" dirty="0"/>
              <a:t>NZ RS&amp;T-CV template</a:t>
            </a:r>
          </a:p>
          <a:p>
            <a:pPr lvl="1"/>
            <a:r>
              <a:rPr lang="en-NZ" sz="2400" dirty="0"/>
              <a:t>Use section 1d “Present research/professional speciality” to introduce your research field.</a:t>
            </a:r>
          </a:p>
          <a:p>
            <a:pPr lvl="1"/>
            <a:r>
              <a:rPr lang="en-NZ" sz="2400" b="1" dirty="0"/>
              <a:t>Only part 1-2a required. You can chose to engage with section 2b-d if relevant,</a:t>
            </a:r>
            <a:r>
              <a:rPr lang="en-NZ" sz="2400" dirty="0"/>
              <a:t> e.g. demonstrate relationship with end-users (iwi, industry, policy work etc.)</a:t>
            </a:r>
          </a:p>
          <a:p>
            <a:endParaRPr lang="en-NZ" sz="3400" dirty="0"/>
          </a:p>
          <a:p>
            <a:pPr lvl="1"/>
            <a:endParaRPr lang="en-NZ" sz="2800" dirty="0"/>
          </a:p>
          <a:p>
            <a:pPr lvl="1"/>
            <a:endParaRPr lang="en-NZ" sz="2800" dirty="0"/>
          </a:p>
        </p:txBody>
      </p:sp>
    </p:spTree>
    <p:extLst>
      <p:ext uri="{BB962C8B-B14F-4D97-AF65-F5344CB8AC3E}">
        <p14:creationId xmlns:p14="http://schemas.microsoft.com/office/powerpoint/2010/main" val="149391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600" dirty="0"/>
              <a:t>Years of Research Experience</a:t>
            </a:r>
            <a:endParaRPr lang="en-NZ" dirty="0"/>
          </a:p>
        </p:txBody>
      </p:sp>
      <p:sp>
        <p:nvSpPr>
          <p:cNvPr id="3" name="Content Placeholder 2"/>
          <p:cNvSpPr>
            <a:spLocks noGrp="1"/>
          </p:cNvSpPr>
          <p:nvPr>
            <p:ph idx="4294967295"/>
          </p:nvPr>
        </p:nvSpPr>
        <p:spPr>
          <a:xfrm>
            <a:off x="521096" y="2151063"/>
            <a:ext cx="10987087" cy="6081712"/>
          </a:xfrm>
        </p:spPr>
        <p:txBody>
          <a:bodyPr>
            <a:normAutofit/>
          </a:bodyPr>
          <a:lstStyle/>
          <a:p>
            <a:r>
              <a:rPr lang="en-NZ" sz="2800" dirty="0"/>
              <a:t>Applicants must enter their years of research experience</a:t>
            </a:r>
          </a:p>
          <a:p>
            <a:r>
              <a:rPr lang="en-NZ" sz="2800" dirty="0"/>
              <a:t>Whole number of years minus periods of parental leave, medical leave or other career interruptions</a:t>
            </a:r>
          </a:p>
          <a:p>
            <a:r>
              <a:rPr lang="en-NZ" sz="2800" dirty="0"/>
              <a:t>Part-time work calculated on </a:t>
            </a:r>
            <a:r>
              <a:rPr lang="en-NZ" sz="2800" i="1" dirty="0"/>
              <a:t>pro rata </a:t>
            </a:r>
            <a:r>
              <a:rPr lang="en-NZ" sz="2800" dirty="0"/>
              <a:t>basis (e.g. 2 years at 0.5 FTE counts for one year of research experience)</a:t>
            </a:r>
          </a:p>
          <a:p>
            <a:pPr marL="485360" lvl="3" indent="-485360">
              <a:buFont typeface="Wingdings" pitchFamily="2" charset="2"/>
              <a:buChar char="§"/>
            </a:pPr>
            <a:r>
              <a:rPr lang="en-NZ" sz="2800" dirty="0"/>
              <a:t>Indicate parental leave and research breaks in </a:t>
            </a:r>
            <a:r>
              <a:rPr lang="en-NZ" sz="2800" dirty="0">
                <a:solidFill>
                  <a:srgbClr val="FF0000"/>
                </a:solidFill>
              </a:rPr>
              <a:t>section 1e </a:t>
            </a:r>
            <a:r>
              <a:rPr lang="en-NZ" sz="2800" dirty="0"/>
              <a:t>“Total years research experience”, e.g.</a:t>
            </a:r>
          </a:p>
          <a:p>
            <a:pPr marL="1097459" lvl="4" indent="-485360">
              <a:buFont typeface="Wingdings" pitchFamily="2" charset="2"/>
              <a:buChar char="§"/>
            </a:pPr>
            <a:r>
              <a:rPr lang="en-NZ" sz="2400" dirty="0"/>
              <a:t>Part-time at 0.5 FTE 2016-18 for family reasons</a:t>
            </a:r>
          </a:p>
          <a:p>
            <a:pPr marL="1097459" lvl="4" indent="-485360">
              <a:buFont typeface="Wingdings" pitchFamily="2" charset="2"/>
              <a:buChar char="§"/>
            </a:pPr>
            <a:r>
              <a:rPr lang="en-NZ" sz="2400" dirty="0"/>
              <a:t>12 month parental leave 2015-2016</a:t>
            </a:r>
            <a:endParaRPr lang="en-NZ" dirty="0"/>
          </a:p>
          <a:p>
            <a:pPr lvl="1"/>
            <a:endParaRPr lang="en-NZ" dirty="0"/>
          </a:p>
        </p:txBody>
      </p:sp>
    </p:spTree>
    <p:extLst>
      <p:ext uri="{BB962C8B-B14F-4D97-AF65-F5344CB8AC3E}">
        <p14:creationId xmlns:p14="http://schemas.microsoft.com/office/powerpoint/2010/main" val="12206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Leadership</a:t>
            </a:r>
            <a:endParaRPr lang="en-NZ" i="1" dirty="0"/>
          </a:p>
        </p:txBody>
      </p:sp>
      <p:sp>
        <p:nvSpPr>
          <p:cNvPr id="3" name="Content Placeholder 2"/>
          <p:cNvSpPr>
            <a:spLocks noGrp="1"/>
          </p:cNvSpPr>
          <p:nvPr>
            <p:ph idx="4294967295"/>
          </p:nvPr>
        </p:nvSpPr>
        <p:spPr>
          <a:xfrm>
            <a:off x="893199" y="1825467"/>
            <a:ext cx="10285412" cy="7042086"/>
          </a:xfrm>
        </p:spPr>
        <p:txBody>
          <a:bodyPr>
            <a:noAutofit/>
          </a:bodyPr>
          <a:lstStyle/>
          <a:p>
            <a:r>
              <a:rPr lang="en-NZ" sz="2800" dirty="0"/>
              <a:t>Use this space wisely, avoid repeating your CV (but could be used to expand on CV if needed)                                       </a:t>
            </a:r>
            <a:r>
              <a:rPr lang="en-NZ" sz="2403" dirty="0"/>
              <a:t>- - clarify your leadership/researcher capability where needed e.g. around co-authored papers</a:t>
            </a:r>
          </a:p>
          <a:p>
            <a:pPr marL="0" indent="0">
              <a:buNone/>
            </a:pPr>
            <a:endParaRPr lang="en-NZ" sz="1602" dirty="0"/>
          </a:p>
          <a:p>
            <a:r>
              <a:rPr lang="en-NZ" sz="2800" dirty="0"/>
              <a:t>If applicable, write about the future direction of your career </a:t>
            </a:r>
          </a:p>
          <a:p>
            <a:endParaRPr lang="en-NZ" sz="1602" dirty="0"/>
          </a:p>
          <a:p>
            <a:r>
              <a:rPr lang="en-NZ" sz="2800" dirty="0"/>
              <a:t>If possible, demonstrate leadership roles and evidence of leadership qualities e.g.:</a:t>
            </a:r>
          </a:p>
          <a:p>
            <a:pPr lvl="2"/>
            <a:r>
              <a:rPr lang="en-NZ" sz="2403" dirty="0"/>
              <a:t>Student completions</a:t>
            </a:r>
          </a:p>
          <a:p>
            <a:pPr lvl="2"/>
            <a:r>
              <a:rPr lang="en-NZ" sz="2403" dirty="0"/>
              <a:t>External funding awarded</a:t>
            </a:r>
          </a:p>
          <a:p>
            <a:pPr lvl="2"/>
            <a:r>
              <a:rPr lang="en-NZ" sz="2403" dirty="0"/>
              <a:t>Team leadership roles</a:t>
            </a:r>
          </a:p>
          <a:p>
            <a:pPr lvl="2"/>
            <a:r>
              <a:rPr lang="en-NZ" sz="2403" dirty="0"/>
              <a:t>Project management responsibilities</a:t>
            </a:r>
          </a:p>
          <a:p>
            <a:pPr lvl="2"/>
            <a:r>
              <a:rPr lang="en-NZ" sz="2403" dirty="0"/>
              <a:t>Stakeholder relationships</a:t>
            </a:r>
          </a:p>
          <a:p>
            <a:pPr lvl="2"/>
            <a:r>
              <a:rPr lang="en-NZ" sz="2403" dirty="0"/>
              <a:t>Collaboration network</a:t>
            </a:r>
          </a:p>
          <a:p>
            <a:pPr lvl="2"/>
            <a:r>
              <a:rPr lang="en-NZ" sz="2403" dirty="0"/>
              <a:t>Working with communities, policy makers, industry</a:t>
            </a:r>
          </a:p>
        </p:txBody>
      </p:sp>
    </p:spTree>
    <p:extLst>
      <p:ext uri="{BB962C8B-B14F-4D97-AF65-F5344CB8AC3E}">
        <p14:creationId xmlns:p14="http://schemas.microsoft.com/office/powerpoint/2010/main" val="367879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Leadership – more than ‘just’ publications</a:t>
            </a:r>
            <a:endParaRPr lang="en-NZ" i="1" dirty="0"/>
          </a:p>
        </p:txBody>
      </p:sp>
      <p:sp>
        <p:nvSpPr>
          <p:cNvPr id="3" name="Content Placeholder 2"/>
          <p:cNvSpPr>
            <a:spLocks noGrp="1"/>
          </p:cNvSpPr>
          <p:nvPr>
            <p:ph idx="4294967295"/>
          </p:nvPr>
        </p:nvSpPr>
        <p:spPr>
          <a:xfrm>
            <a:off x="678279" y="2145312"/>
            <a:ext cx="10285412" cy="4845050"/>
          </a:xfrm>
        </p:spPr>
        <p:txBody>
          <a:bodyPr>
            <a:noAutofit/>
          </a:bodyPr>
          <a:lstStyle/>
          <a:p>
            <a:pPr marL="0" lvl="0" indent="0">
              <a:buNone/>
            </a:pPr>
            <a:r>
              <a:rPr lang="en-NZ" sz="2670" b="1" i="1" dirty="0"/>
              <a:t>R</a:t>
            </a:r>
            <a:r>
              <a:rPr lang="en-NZ" sz="2400" b="1" i="1" dirty="0"/>
              <a:t>esearch leadership</a:t>
            </a:r>
          </a:p>
          <a:p>
            <a:pPr marL="0" indent="0">
              <a:buNone/>
            </a:pPr>
            <a:r>
              <a:rPr lang="en-NZ" sz="2400" dirty="0"/>
              <a:t>Note that non-discipline-specific leadership (e.g. leadership in </a:t>
            </a:r>
            <a:r>
              <a:rPr lang="en-NZ" sz="2400" dirty="0" err="1"/>
              <a:t>Mātauranga</a:t>
            </a:r>
            <a:r>
              <a:rPr lang="en-NZ" sz="2400" dirty="0"/>
              <a:t> Māori, community leadership, board and council positions/memberships, etc.) should be assessed equally to discipline-specific leadership. </a:t>
            </a:r>
          </a:p>
          <a:p>
            <a:pPr marL="0" indent="0">
              <a:buNone/>
            </a:pPr>
            <a:r>
              <a:rPr lang="en-NZ" sz="2400" dirty="0"/>
              <a:t>Expected sources of evidence may include but are not limited to: team leadership roles; student numbers and completions; leadership in </a:t>
            </a:r>
            <a:r>
              <a:rPr lang="en-NZ" sz="2400" dirty="0" err="1"/>
              <a:t>Mātauranga</a:t>
            </a:r>
            <a:r>
              <a:rPr lang="en-NZ" sz="2400" dirty="0"/>
              <a:t> Māori; community leadership; board memberships; project management responsibilities; quality of stakeholder relationships; external grant funding as a named investigator; presence in relevant research communities; invitations to present keynote or plenary presentations; collaborator networks; knowledge transfer activity; significant contribution to achievement of commercialisation milestones; entrepreneurial activity; indications of peer-esteem; thought leadership (e.g., conceptual development of a research field internationally); and, direct policy facing or public engagement work. If appropriate, applicants may also indicate the future direction they wish to develop their leadership skills.</a:t>
            </a:r>
          </a:p>
          <a:p>
            <a:pPr marL="476882" lvl="2" indent="0">
              <a:buNone/>
            </a:pPr>
            <a:endParaRPr lang="en-NZ" sz="2403" dirty="0"/>
          </a:p>
        </p:txBody>
      </p:sp>
    </p:spTree>
    <p:extLst>
      <p:ext uri="{BB962C8B-B14F-4D97-AF65-F5344CB8AC3E}">
        <p14:creationId xmlns:p14="http://schemas.microsoft.com/office/powerpoint/2010/main" val="102153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7875" cy="2543307"/>
          </a:xfrm>
          <a:prstGeom prst="rect">
            <a:avLst/>
          </a:prstGeom>
        </p:spPr>
      </p:pic>
      <p:sp>
        <p:nvSpPr>
          <p:cNvPr id="3" name="Text Placeholder 2"/>
          <p:cNvSpPr>
            <a:spLocks noGrp="1"/>
          </p:cNvSpPr>
          <p:nvPr>
            <p:ph type="body" sz="quarter" idx="11"/>
          </p:nvPr>
        </p:nvSpPr>
        <p:spPr>
          <a:xfrm>
            <a:off x="424429" y="2754677"/>
            <a:ext cx="5339139" cy="9710438"/>
          </a:xfrm>
        </p:spPr>
        <p:txBody>
          <a:bodyPr>
            <a:noAutofit/>
          </a:bodyPr>
          <a:lstStyle/>
          <a:p>
            <a:r>
              <a:rPr lang="en-NZ" sz="2400" b="1" dirty="0">
                <a:latin typeface="Calibri Light" panose="020F0302020204030204" pitchFamily="34" charset="0"/>
              </a:rPr>
              <a:t>Administer Government Research Funding Contracts</a:t>
            </a:r>
          </a:p>
          <a:p>
            <a:pPr>
              <a:lnSpc>
                <a:spcPct val="100000"/>
              </a:lnSpc>
              <a:buFont typeface="Arial" pitchFamily="34" charset="0"/>
              <a:buChar char="•"/>
            </a:pPr>
            <a:r>
              <a:rPr lang="en-NZ" sz="2400" dirty="0">
                <a:latin typeface="Calibri Light" panose="020F0302020204030204" pitchFamily="34" charset="0"/>
              </a:rPr>
              <a:t> Projects</a:t>
            </a:r>
          </a:p>
          <a:p>
            <a:pPr>
              <a:lnSpc>
                <a:spcPct val="100000"/>
              </a:lnSpc>
              <a:buFont typeface="Arial" pitchFamily="34" charset="0"/>
              <a:buChar char="•"/>
            </a:pPr>
            <a:r>
              <a:rPr lang="en-NZ" sz="2400" dirty="0">
                <a:latin typeface="Calibri Light" panose="020F0302020204030204" pitchFamily="34" charset="0"/>
              </a:rPr>
              <a:t> Fellowships</a:t>
            </a:r>
          </a:p>
          <a:p>
            <a:pPr>
              <a:lnSpc>
                <a:spcPct val="100000"/>
              </a:lnSpc>
              <a:buFont typeface="Arial" pitchFamily="34" charset="0"/>
              <a:buChar char="•"/>
            </a:pPr>
            <a:r>
              <a:rPr lang="en-NZ" sz="2400" dirty="0">
                <a:latin typeface="Calibri Light" panose="020F0302020204030204" pitchFamily="34" charset="0"/>
              </a:rPr>
              <a:t> International Relationships</a:t>
            </a:r>
          </a:p>
          <a:p>
            <a:pPr>
              <a:buFont typeface="Arial" pitchFamily="34" charset="0"/>
              <a:buChar char="•"/>
            </a:pPr>
            <a:endParaRPr lang="en-NZ" sz="2400" dirty="0">
              <a:latin typeface="Calibri Light" panose="020F0302020204030204" pitchFamily="34" charset="0"/>
            </a:endParaRPr>
          </a:p>
          <a:p>
            <a:r>
              <a:rPr lang="en-NZ" sz="2400" b="1" dirty="0">
                <a:latin typeface="Calibri Light" panose="020F0302020204030204" pitchFamily="34" charset="0"/>
              </a:rPr>
              <a:t>Celebrate Excellence in Science and Humanities</a:t>
            </a:r>
          </a:p>
          <a:p>
            <a:pPr>
              <a:lnSpc>
                <a:spcPct val="100000"/>
              </a:lnSpc>
              <a:buFont typeface="Arial" pitchFamily="34" charset="0"/>
              <a:buChar char="•"/>
            </a:pPr>
            <a:r>
              <a:rPr lang="en-NZ" sz="2400" dirty="0">
                <a:latin typeface="Calibri Light" panose="020F0302020204030204" pitchFamily="34" charset="0"/>
              </a:rPr>
              <a:t> Fellows and Companions</a:t>
            </a:r>
          </a:p>
          <a:p>
            <a:pPr>
              <a:lnSpc>
                <a:spcPct val="100000"/>
              </a:lnSpc>
              <a:buFont typeface="Arial" pitchFamily="34" charset="0"/>
              <a:buChar char="•"/>
            </a:pPr>
            <a:r>
              <a:rPr lang="en-NZ" sz="2400" dirty="0">
                <a:latin typeface="Calibri Light" panose="020F0302020204030204" pitchFamily="34" charset="0"/>
              </a:rPr>
              <a:t> Medals and Awards</a:t>
            </a:r>
          </a:p>
          <a:p>
            <a:pPr>
              <a:lnSpc>
                <a:spcPct val="100000"/>
              </a:lnSpc>
              <a:buFont typeface="Arial" pitchFamily="34" charset="0"/>
              <a:buChar char="•"/>
            </a:pPr>
            <a:r>
              <a:rPr lang="en-NZ" sz="2400" dirty="0">
                <a:latin typeface="Calibri Light" panose="020F0302020204030204" pitchFamily="34" charset="0"/>
              </a:rPr>
              <a:t> Annual Research Honours Dinner</a:t>
            </a:r>
          </a:p>
          <a:p>
            <a:endParaRPr lang="en-NZ" sz="2400" dirty="0">
              <a:latin typeface="Calibri Light" panose="020F0302020204030204" pitchFamily="34" charset="0"/>
            </a:endParaRPr>
          </a:p>
          <a:p>
            <a:r>
              <a:rPr lang="en-NZ" sz="2400" b="1" dirty="0">
                <a:latin typeface="Calibri Light" panose="020F0302020204030204" pitchFamily="34" charset="0"/>
              </a:rPr>
              <a:t>Science Media Centre</a:t>
            </a:r>
          </a:p>
          <a:p>
            <a:pPr>
              <a:lnSpc>
                <a:spcPct val="100000"/>
              </a:lnSpc>
              <a:buFont typeface="Arial" pitchFamily="34" charset="0"/>
              <a:buChar char="•"/>
            </a:pPr>
            <a:r>
              <a:rPr lang="en-NZ" sz="2400" dirty="0">
                <a:latin typeface="Calibri Light" panose="020F0302020204030204" pitchFamily="34" charset="0"/>
              </a:rPr>
              <a:t> Help connect media with the scientific community</a:t>
            </a:r>
          </a:p>
          <a:p>
            <a:pPr>
              <a:lnSpc>
                <a:spcPct val="100000"/>
              </a:lnSpc>
              <a:buFont typeface="Arial" pitchFamily="34" charset="0"/>
              <a:buChar char="•"/>
            </a:pPr>
            <a:r>
              <a:rPr lang="en-NZ" sz="2400" dirty="0">
                <a:latin typeface="Calibri Light" panose="020F0302020204030204" pitchFamily="34" charset="0"/>
              </a:rPr>
              <a:t> Science Media SAVVY workshops</a:t>
            </a:r>
          </a:p>
          <a:p>
            <a:pPr>
              <a:buFont typeface="Arial" pitchFamily="34" charset="0"/>
              <a:buChar char="•"/>
            </a:pPr>
            <a:endParaRPr lang="en-GB" sz="2400" dirty="0">
              <a:latin typeface="Calibri Light" panose="020F0302020204030204" pitchFamily="34" charset="0"/>
            </a:endParaRPr>
          </a:p>
          <a:p>
            <a:endParaRPr lang="en-NZ" sz="2400" dirty="0">
              <a:latin typeface="Calibri Light" panose="020F0302020204030204" pitchFamily="34" charset="0"/>
            </a:endParaRPr>
          </a:p>
          <a:p>
            <a:pPr>
              <a:buFont typeface="Arial" pitchFamily="34" charset="0"/>
              <a:buChar char="•"/>
            </a:pPr>
            <a:endParaRPr lang="en-GB" sz="2400" dirty="0"/>
          </a:p>
        </p:txBody>
      </p:sp>
      <p:sp>
        <p:nvSpPr>
          <p:cNvPr id="4" name="Text Placeholder 2"/>
          <p:cNvSpPr txBox="1">
            <a:spLocks/>
          </p:cNvSpPr>
          <p:nvPr/>
        </p:nvSpPr>
        <p:spPr>
          <a:xfrm>
            <a:off x="6590709" y="2746917"/>
            <a:ext cx="5153032" cy="4845050"/>
          </a:xfrm>
          <a:prstGeom prst="rect">
            <a:avLst/>
          </a:prstGeom>
        </p:spPr>
        <p:txBody>
          <a:bodyPr vert="horz" lIns="122420" tIns="61210" rIns="122420" bIns="61210" rtlCol="0">
            <a:normAutofit/>
          </a:bodyPr>
          <a:lstStyle>
            <a:lvl1pPr marL="0" indent="0" algn="l" defTabSz="612099" rtl="0" eaLnBrk="1" latinLnBrk="0" hangingPunct="1">
              <a:lnSpc>
                <a:spcPts val="1940"/>
              </a:lnSpc>
              <a:spcBef>
                <a:spcPct val="20000"/>
              </a:spcBef>
              <a:buFontTx/>
              <a:buNone/>
              <a:defRPr sz="1700" kern="1200">
                <a:solidFill>
                  <a:schemeClr val="tx1"/>
                </a:solidFill>
                <a:latin typeface="+mn-lt"/>
                <a:ea typeface="+mn-ea"/>
                <a:cs typeface="+mn-cs"/>
              </a:defRPr>
            </a:lvl1pPr>
            <a:lvl2pPr marL="0" indent="0" algn="l" defTabSz="612099" rtl="0" eaLnBrk="1" latinLnBrk="0" hangingPunct="1">
              <a:spcBef>
                <a:spcPct val="20000"/>
              </a:spcBef>
              <a:buFontTx/>
              <a:buNone/>
              <a:defRPr sz="1700" kern="1200" baseline="0">
                <a:solidFill>
                  <a:schemeClr val="tx1"/>
                </a:solidFill>
                <a:latin typeface="Calibri"/>
                <a:ea typeface="+mn-ea"/>
                <a:cs typeface="+mn-cs"/>
              </a:defRPr>
            </a:lvl2pPr>
            <a:lvl3pPr marL="414000" indent="-306000" algn="l" defTabSz="612099" rtl="0" eaLnBrk="1" latinLnBrk="0" hangingPunct="1">
              <a:spcBef>
                <a:spcPct val="20000"/>
              </a:spcBef>
              <a:buFont typeface="Arial"/>
              <a:buChar char="•"/>
              <a:defRPr sz="1700" kern="1200" baseline="0">
                <a:solidFill>
                  <a:schemeClr val="tx1"/>
                </a:solidFill>
                <a:latin typeface="Calibri"/>
                <a:ea typeface="+mn-ea"/>
                <a:cs typeface="+mn-cs"/>
              </a:defRPr>
            </a:lvl3pPr>
            <a:lvl4pPr marL="2142348" indent="-306050" algn="l" defTabSz="612099" rtl="0" eaLnBrk="1" latinLnBrk="0" hangingPunct="1">
              <a:spcBef>
                <a:spcPct val="20000"/>
              </a:spcBef>
              <a:buFont typeface="Arial"/>
              <a:buChar char="–"/>
              <a:defRPr sz="2700" kern="1200">
                <a:solidFill>
                  <a:schemeClr val="tx1"/>
                </a:solidFill>
                <a:latin typeface="+mn-lt"/>
                <a:ea typeface="+mn-ea"/>
                <a:cs typeface="+mn-cs"/>
              </a:defRPr>
            </a:lvl4pPr>
            <a:lvl5pPr marL="2754447" indent="-306050" algn="l" defTabSz="612099" rtl="0" eaLnBrk="1" latinLnBrk="0" hangingPunct="1">
              <a:spcBef>
                <a:spcPct val="20000"/>
              </a:spcBef>
              <a:buFont typeface="Arial"/>
              <a:buChar char="»"/>
              <a:defRPr sz="2700" kern="1200">
                <a:solidFill>
                  <a:schemeClr val="tx1"/>
                </a:solidFill>
                <a:latin typeface="+mn-lt"/>
                <a:ea typeface="+mn-ea"/>
                <a:cs typeface="+mn-cs"/>
              </a:defRPr>
            </a:lvl5pPr>
            <a:lvl6pPr marL="3366546" indent="-306050" algn="l" defTabSz="612099" rtl="0" eaLnBrk="1" latinLnBrk="0" hangingPunct="1">
              <a:spcBef>
                <a:spcPct val="20000"/>
              </a:spcBef>
              <a:buFont typeface="Arial"/>
              <a:buChar char="•"/>
              <a:defRPr sz="2700" kern="1200">
                <a:solidFill>
                  <a:schemeClr val="tx1"/>
                </a:solidFill>
                <a:latin typeface="+mn-lt"/>
                <a:ea typeface="+mn-ea"/>
                <a:cs typeface="+mn-cs"/>
              </a:defRPr>
            </a:lvl6pPr>
            <a:lvl7pPr marL="3978646" indent="-306050" algn="l" defTabSz="612099" rtl="0" eaLnBrk="1" latinLnBrk="0" hangingPunct="1">
              <a:spcBef>
                <a:spcPct val="20000"/>
              </a:spcBef>
              <a:buFont typeface="Arial"/>
              <a:buChar char="•"/>
              <a:defRPr sz="2700" kern="1200">
                <a:solidFill>
                  <a:schemeClr val="tx1"/>
                </a:solidFill>
                <a:latin typeface="+mn-lt"/>
                <a:ea typeface="+mn-ea"/>
                <a:cs typeface="+mn-cs"/>
              </a:defRPr>
            </a:lvl7pPr>
            <a:lvl8pPr marL="4590745" indent="-306050" algn="l" defTabSz="612099" rtl="0" eaLnBrk="1" latinLnBrk="0" hangingPunct="1">
              <a:spcBef>
                <a:spcPct val="20000"/>
              </a:spcBef>
              <a:buFont typeface="Arial"/>
              <a:buChar char="•"/>
              <a:defRPr sz="2700" kern="1200">
                <a:solidFill>
                  <a:schemeClr val="tx1"/>
                </a:solidFill>
                <a:latin typeface="+mn-lt"/>
                <a:ea typeface="+mn-ea"/>
                <a:cs typeface="+mn-cs"/>
              </a:defRPr>
            </a:lvl8pPr>
            <a:lvl9pPr marL="5202845" indent="-306050" algn="l" defTabSz="612099" rtl="0" eaLnBrk="1" latinLnBrk="0" hangingPunct="1">
              <a:spcBef>
                <a:spcPct val="20000"/>
              </a:spcBef>
              <a:buFont typeface="Arial"/>
              <a:buChar char="•"/>
              <a:defRPr sz="2700" kern="1200">
                <a:solidFill>
                  <a:schemeClr val="tx1"/>
                </a:solidFill>
                <a:latin typeface="+mn-lt"/>
                <a:ea typeface="+mn-ea"/>
                <a:cs typeface="+mn-cs"/>
              </a:defRPr>
            </a:lvl9pPr>
          </a:lstStyle>
          <a:p>
            <a:r>
              <a:rPr lang="en-NZ" sz="2400" b="1" dirty="0">
                <a:latin typeface="Calibri Light" panose="020F0302020204030204" pitchFamily="34" charset="0"/>
              </a:rPr>
              <a:t>Primary/Secondary Schools</a:t>
            </a:r>
          </a:p>
          <a:p>
            <a:pPr>
              <a:lnSpc>
                <a:spcPct val="100000"/>
              </a:lnSpc>
              <a:buFont typeface="Arial" pitchFamily="34" charset="0"/>
              <a:buChar char="•"/>
            </a:pPr>
            <a:r>
              <a:rPr lang="en-NZ" sz="2400" dirty="0">
                <a:latin typeface="Calibri Light" panose="020F0302020204030204" pitchFamily="34" charset="0"/>
              </a:rPr>
              <a:t> Science Teacher Leadership Programme</a:t>
            </a:r>
          </a:p>
          <a:p>
            <a:pPr>
              <a:lnSpc>
                <a:spcPct val="100000"/>
              </a:lnSpc>
              <a:buFont typeface="Arial" pitchFamily="34" charset="0"/>
              <a:buChar char="•"/>
            </a:pPr>
            <a:r>
              <a:rPr lang="en-NZ" sz="2400" dirty="0">
                <a:latin typeface="Calibri Light" panose="020F0302020204030204" pitchFamily="34" charset="0"/>
              </a:rPr>
              <a:t> Stimulate curiosity for/interest in Science and Technology (CREST, Powering Potential)</a:t>
            </a:r>
          </a:p>
          <a:p>
            <a:pPr>
              <a:buFont typeface="Arial" pitchFamily="34" charset="0"/>
              <a:buChar char="•"/>
            </a:pPr>
            <a:endParaRPr lang="en-NZ" sz="2400" dirty="0">
              <a:latin typeface="Calibri Light" panose="020F0302020204030204" pitchFamily="34" charset="0"/>
            </a:endParaRPr>
          </a:p>
          <a:p>
            <a:r>
              <a:rPr lang="en-NZ" sz="2400" b="1" dirty="0">
                <a:latin typeface="Calibri Light" panose="020F0302020204030204" pitchFamily="34" charset="0"/>
              </a:rPr>
              <a:t>Engagement, outreach, expert advice</a:t>
            </a:r>
          </a:p>
          <a:p>
            <a:pPr>
              <a:lnSpc>
                <a:spcPct val="100000"/>
              </a:lnSpc>
              <a:buFont typeface="Arial" pitchFamily="34" charset="0"/>
              <a:buChar char="•"/>
            </a:pPr>
            <a:r>
              <a:rPr lang="en-NZ" sz="2400" dirty="0">
                <a:latin typeface="Calibri Light" panose="020F0302020204030204" pitchFamily="34" charset="0"/>
              </a:rPr>
              <a:t> Public Lecture series</a:t>
            </a:r>
          </a:p>
          <a:p>
            <a:pPr lvl="1">
              <a:buFont typeface="Arial" pitchFamily="34" charset="0"/>
              <a:buChar char="•"/>
            </a:pPr>
            <a:r>
              <a:rPr lang="en-NZ" sz="2400" dirty="0">
                <a:latin typeface="Calibri Light" panose="020F0302020204030204" pitchFamily="34" charset="0"/>
              </a:rPr>
              <a:t> Speaker’s Science Forum</a:t>
            </a:r>
          </a:p>
          <a:p>
            <a:pPr>
              <a:lnSpc>
                <a:spcPct val="100000"/>
              </a:lnSpc>
              <a:buFont typeface="Arial" pitchFamily="34" charset="0"/>
              <a:buChar char="•"/>
            </a:pPr>
            <a:r>
              <a:rPr lang="en-NZ" sz="2400" dirty="0">
                <a:latin typeface="Calibri Light" panose="020F0302020204030204" pitchFamily="34" charset="0"/>
              </a:rPr>
              <a:t> Emerging issues papers</a:t>
            </a:r>
          </a:p>
          <a:p>
            <a:pPr>
              <a:lnSpc>
                <a:spcPct val="100000"/>
              </a:lnSpc>
              <a:buFont typeface="Arial" pitchFamily="34" charset="0"/>
              <a:buChar char="•"/>
            </a:pPr>
            <a:r>
              <a:rPr lang="en-NZ" sz="2400" dirty="0">
                <a:latin typeface="Calibri Light" panose="020F0302020204030204" pitchFamily="34" charset="0"/>
              </a:rPr>
              <a:t> New Zealand science journals</a:t>
            </a:r>
            <a:endParaRPr lang="en-GB"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endParaRPr lang="en-GB" dirty="0"/>
          </a:p>
          <a:p>
            <a:endParaRPr lang="en-NZ" dirty="0"/>
          </a:p>
          <a:p>
            <a:pPr>
              <a:buFont typeface="Arial" pitchFamily="34" charset="0"/>
              <a:buChar char="•"/>
            </a:pPr>
            <a:endParaRPr lang="en-GB" dirty="0"/>
          </a:p>
        </p:txBody>
      </p:sp>
      <p:sp>
        <p:nvSpPr>
          <p:cNvPr id="6" name="Rectangle 5"/>
          <p:cNvSpPr/>
          <p:nvPr/>
        </p:nvSpPr>
        <p:spPr>
          <a:xfrm>
            <a:off x="125470" y="211370"/>
            <a:ext cx="3219599" cy="769441"/>
          </a:xfrm>
          <a:prstGeom prst="rect">
            <a:avLst/>
          </a:prstGeom>
        </p:spPr>
        <p:txBody>
          <a:bodyPr wrap="none">
            <a:spAutoFit/>
          </a:bodyPr>
          <a:lstStyle/>
          <a:p>
            <a:r>
              <a:rPr lang="en-NZ" sz="4400" dirty="0">
                <a:solidFill>
                  <a:schemeClr val="bg1">
                    <a:lumMod val="95000"/>
                  </a:schemeClr>
                </a:solidFill>
              </a:rPr>
              <a:t>Who are we?</a:t>
            </a:r>
          </a:p>
        </p:txBody>
      </p:sp>
      <p:sp>
        <p:nvSpPr>
          <p:cNvPr id="7" name="Rectangle 6"/>
          <p:cNvSpPr/>
          <p:nvPr/>
        </p:nvSpPr>
        <p:spPr>
          <a:xfrm>
            <a:off x="3093999" y="1961622"/>
            <a:ext cx="8880793" cy="461665"/>
          </a:xfrm>
          <a:prstGeom prst="rect">
            <a:avLst/>
          </a:prstGeom>
        </p:spPr>
        <p:txBody>
          <a:bodyPr wrap="square">
            <a:spAutoFit/>
          </a:bodyPr>
          <a:lstStyle/>
          <a:p>
            <a:r>
              <a:rPr lang="en-US" dirty="0">
                <a:solidFill>
                  <a:schemeClr val="bg1"/>
                </a:solidFill>
                <a:latin typeface="Calibri Italic" charset="0"/>
              </a:rPr>
              <a:t>We support New Zealanders to </a:t>
            </a:r>
            <a:r>
              <a:rPr lang="en-US" b="1" dirty="0">
                <a:solidFill>
                  <a:schemeClr val="bg1"/>
                </a:solidFill>
                <a:latin typeface="Calibri Italic" charset="0"/>
              </a:rPr>
              <a:t>explore, discover and share knowledge</a:t>
            </a:r>
            <a:endParaRPr lang="en-NZ" b="1" dirty="0">
              <a:solidFill>
                <a:schemeClr val="bg1"/>
              </a:solidFill>
              <a:latin typeface="Calibri Italic" charset="0"/>
            </a:endParaRPr>
          </a:p>
        </p:txBody>
      </p:sp>
    </p:spTree>
    <p:extLst>
      <p:ext uri="{BB962C8B-B14F-4D97-AF65-F5344CB8AC3E}">
        <p14:creationId xmlns:p14="http://schemas.microsoft.com/office/powerpoint/2010/main" val="371085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Research</a:t>
            </a:r>
            <a:endParaRPr lang="en-NZ" i="1" dirty="0"/>
          </a:p>
        </p:txBody>
      </p:sp>
      <p:sp>
        <p:nvSpPr>
          <p:cNvPr id="3" name="Content Placeholder 2"/>
          <p:cNvSpPr>
            <a:spLocks noGrp="1"/>
          </p:cNvSpPr>
          <p:nvPr>
            <p:ph idx="4294967295"/>
          </p:nvPr>
        </p:nvSpPr>
        <p:spPr>
          <a:xfrm>
            <a:off x="711122" y="2151063"/>
            <a:ext cx="10987087" cy="6081712"/>
          </a:xfrm>
        </p:spPr>
        <p:txBody>
          <a:bodyPr>
            <a:normAutofit/>
          </a:bodyPr>
          <a:lstStyle/>
          <a:p>
            <a:r>
              <a:rPr lang="en-NZ" sz="3200" dirty="0"/>
              <a:t>Not a Marsden project but a 5 year programme</a:t>
            </a:r>
          </a:p>
          <a:p>
            <a:r>
              <a:rPr lang="en-NZ" sz="3200" dirty="0"/>
              <a:t>Present an overarching research theme in the programme design and rationale</a:t>
            </a:r>
          </a:p>
          <a:p>
            <a:r>
              <a:rPr lang="en-NZ" sz="3200" dirty="0"/>
              <a:t>If appropriate, propose a number of objectives or projects to investigate</a:t>
            </a:r>
          </a:p>
          <a:p>
            <a:r>
              <a:rPr lang="en-NZ" sz="3200" dirty="0"/>
              <a:t>Good design and planning is essential:</a:t>
            </a:r>
          </a:p>
          <a:p>
            <a:pPr lvl="1"/>
            <a:r>
              <a:rPr lang="en-NZ" sz="3200" dirty="0"/>
              <a:t>Be specific with your objectives and have a clear focus</a:t>
            </a:r>
          </a:p>
          <a:p>
            <a:r>
              <a:rPr lang="en-US" sz="3200" dirty="0"/>
              <a:t>Applications that align with one or more Vision Mātauranga themes will be given an additional page to describe their research </a:t>
            </a:r>
            <a:r>
              <a:rPr lang="en-US" sz="3200" dirty="0" err="1"/>
              <a:t>programme</a:t>
            </a:r>
            <a:endParaRPr lang="en-NZ" sz="3200" dirty="0"/>
          </a:p>
        </p:txBody>
      </p:sp>
    </p:spTree>
    <p:extLst>
      <p:ext uri="{BB962C8B-B14F-4D97-AF65-F5344CB8AC3E}">
        <p14:creationId xmlns:p14="http://schemas.microsoft.com/office/powerpoint/2010/main" val="406047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Vision </a:t>
            </a:r>
            <a:r>
              <a:rPr lang="en-NZ" dirty="0" err="1"/>
              <a:t>Mātauranga</a:t>
            </a:r>
            <a:r>
              <a:rPr lang="en-NZ" dirty="0"/>
              <a:t> - Background</a:t>
            </a:r>
          </a:p>
        </p:txBody>
      </p:sp>
      <p:sp>
        <p:nvSpPr>
          <p:cNvPr id="3" name="Text Placeholder 2"/>
          <p:cNvSpPr>
            <a:spLocks noGrp="1"/>
          </p:cNvSpPr>
          <p:nvPr>
            <p:ph type="body" sz="quarter" idx="11"/>
          </p:nvPr>
        </p:nvSpPr>
        <p:spPr>
          <a:xfrm>
            <a:off x="521096" y="2196833"/>
            <a:ext cx="10657518" cy="6755691"/>
          </a:xfrm>
        </p:spPr>
        <p:txBody>
          <a:bodyPr>
            <a:normAutofit fontScale="47500" lnSpcReduction="20000"/>
          </a:bodyPr>
          <a:lstStyle/>
          <a:p>
            <a:pPr>
              <a:lnSpc>
                <a:spcPct val="120000"/>
              </a:lnSpc>
              <a:spcBef>
                <a:spcPts val="0"/>
              </a:spcBef>
              <a:spcAft>
                <a:spcPts val="1200"/>
              </a:spcAft>
            </a:pPr>
            <a:r>
              <a:rPr lang="en-NZ" sz="5900" i="1" dirty="0"/>
              <a:t>“Proposals MUST consider the relation of the research to the themes of Vision </a:t>
            </a:r>
            <a:r>
              <a:rPr lang="en-NZ" sz="5900" i="1" dirty="0" err="1"/>
              <a:t>Mātauranga</a:t>
            </a:r>
            <a:r>
              <a:rPr lang="en-NZ" sz="5900" i="1" dirty="0"/>
              <a:t> and, where relevant, how the project will engage with Māori”</a:t>
            </a:r>
          </a:p>
          <a:p>
            <a:pPr marL="457200" indent="-457200">
              <a:lnSpc>
                <a:spcPct val="120000"/>
              </a:lnSpc>
              <a:spcBef>
                <a:spcPts val="0"/>
              </a:spcBef>
              <a:spcAft>
                <a:spcPts val="600"/>
              </a:spcAft>
              <a:buFont typeface="Arial" panose="020B0604020202020204" pitchFamily="34" charset="0"/>
              <a:buChar char="•"/>
            </a:pPr>
            <a:endParaRPr lang="en-US" sz="2100" dirty="0"/>
          </a:p>
          <a:p>
            <a:pPr marL="457200" indent="-457200">
              <a:lnSpc>
                <a:spcPct val="120000"/>
              </a:lnSpc>
              <a:spcBef>
                <a:spcPts val="0"/>
              </a:spcBef>
              <a:spcAft>
                <a:spcPts val="600"/>
              </a:spcAft>
              <a:buFont typeface="Arial" panose="020B0604020202020204" pitchFamily="34" charset="0"/>
              <a:buChar char="•"/>
            </a:pPr>
            <a:r>
              <a:rPr lang="en-US" sz="5900" dirty="0"/>
              <a:t>Opportunity, not obligation (but must be considered)</a:t>
            </a:r>
            <a:endParaRPr lang="en-NZ" sz="5900" dirty="0"/>
          </a:p>
          <a:p>
            <a:pPr marL="457200" indent="-457200">
              <a:lnSpc>
                <a:spcPct val="120000"/>
              </a:lnSpc>
              <a:spcBef>
                <a:spcPts val="0"/>
              </a:spcBef>
              <a:spcAft>
                <a:spcPts val="600"/>
              </a:spcAft>
              <a:buFont typeface="Arial" panose="020B0604020202020204" pitchFamily="34" charset="0"/>
              <a:buChar char="•"/>
            </a:pPr>
            <a:r>
              <a:rPr lang="en-NZ" sz="5900" dirty="0"/>
              <a:t>Ethnicity of researcher irrelevant</a:t>
            </a:r>
          </a:p>
          <a:p>
            <a:pPr marL="457200" indent="-457200">
              <a:lnSpc>
                <a:spcPct val="120000"/>
              </a:lnSpc>
              <a:spcBef>
                <a:spcPts val="0"/>
              </a:spcBef>
              <a:spcAft>
                <a:spcPts val="600"/>
              </a:spcAft>
              <a:buFont typeface="Arial" panose="020B0604020202020204" pitchFamily="34" charset="0"/>
              <a:buChar char="•"/>
            </a:pPr>
            <a:r>
              <a:rPr lang="en-NZ" sz="5900" dirty="0"/>
              <a:t>Four themes –  indigenous innovation, </a:t>
            </a:r>
            <a:r>
              <a:rPr lang="en-NZ" sz="5900" dirty="0" err="1"/>
              <a:t>Taiao</a:t>
            </a:r>
            <a:r>
              <a:rPr lang="en-NZ" sz="5900" dirty="0"/>
              <a:t> (environmental sustainability), Hauora/</a:t>
            </a:r>
            <a:r>
              <a:rPr lang="en-NZ" sz="5900" dirty="0" err="1"/>
              <a:t>Oranga</a:t>
            </a:r>
            <a:r>
              <a:rPr lang="en-NZ" sz="5900" dirty="0"/>
              <a:t> (health and social wellbeing) and Mātauranga (indigenous knowledge). </a:t>
            </a:r>
          </a:p>
          <a:p>
            <a:pPr marL="457200" indent="-457200">
              <a:lnSpc>
                <a:spcPct val="120000"/>
              </a:lnSpc>
              <a:spcBef>
                <a:spcPts val="0"/>
              </a:spcBef>
              <a:spcAft>
                <a:spcPts val="600"/>
              </a:spcAft>
              <a:buFont typeface="Arial" panose="020B0604020202020204" pitchFamily="34" charset="0"/>
              <a:buChar char="•"/>
            </a:pPr>
            <a:r>
              <a:rPr lang="en-US" sz="5900" dirty="0"/>
              <a:t>Additional VM support available in the guidelines</a:t>
            </a:r>
            <a:endParaRPr lang="en-NZ" sz="5900" dirty="0"/>
          </a:p>
        </p:txBody>
      </p:sp>
    </p:spTree>
    <p:extLst>
      <p:ext uri="{BB962C8B-B14F-4D97-AF65-F5344CB8AC3E}">
        <p14:creationId xmlns:p14="http://schemas.microsoft.com/office/powerpoint/2010/main" val="420833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Vision Mātauranga (Cont’d)</a:t>
            </a:r>
          </a:p>
        </p:txBody>
      </p:sp>
      <p:sp>
        <p:nvSpPr>
          <p:cNvPr id="3" name="Text Placeholder 2"/>
          <p:cNvSpPr>
            <a:spLocks noGrp="1"/>
          </p:cNvSpPr>
          <p:nvPr>
            <p:ph type="body" sz="quarter" idx="11"/>
          </p:nvPr>
        </p:nvSpPr>
        <p:spPr>
          <a:xfrm>
            <a:off x="675501" y="2038750"/>
            <a:ext cx="10576699" cy="6202574"/>
          </a:xfrm>
        </p:spPr>
        <p:txBody>
          <a:bodyPr>
            <a:normAutofit fontScale="77500" lnSpcReduction="20000"/>
          </a:bodyPr>
          <a:lstStyle/>
          <a:p>
            <a:pPr>
              <a:lnSpc>
                <a:spcPct val="100000"/>
              </a:lnSpc>
              <a:spcBef>
                <a:spcPts val="0"/>
              </a:spcBef>
              <a:spcAft>
                <a:spcPts val="1200"/>
              </a:spcAft>
            </a:pPr>
            <a:r>
              <a:rPr lang="en-NZ" sz="3300" dirty="0">
                <a:latin typeface="Calibri"/>
              </a:rPr>
              <a:t>Research that incorporates mātauranga Māori, engages with iwi or other Māori groups, concerns Māori wellbeing, utilises cultural or natural </a:t>
            </a:r>
            <a:r>
              <a:rPr lang="en-NZ" sz="3300" dirty="0" err="1">
                <a:latin typeface="Calibri"/>
              </a:rPr>
              <a:t>tāonga</a:t>
            </a:r>
            <a:r>
              <a:rPr lang="en-NZ" sz="3300" dirty="0">
                <a:latin typeface="Calibri"/>
              </a:rPr>
              <a:t>, or is of relevance to Māori, should tick the appropriate Vision Mātauranga category or categories under section 4.</a:t>
            </a:r>
          </a:p>
          <a:p>
            <a:pPr marL="457200" indent="-457200">
              <a:lnSpc>
                <a:spcPct val="100000"/>
              </a:lnSpc>
              <a:spcBef>
                <a:spcPts val="0"/>
              </a:spcBef>
              <a:spcAft>
                <a:spcPts val="600"/>
              </a:spcAft>
              <a:buFont typeface="Arial" panose="020B0604020202020204" pitchFamily="34" charset="0"/>
              <a:buChar char="•"/>
            </a:pPr>
            <a:r>
              <a:rPr lang="en-NZ" sz="3300" dirty="0">
                <a:latin typeface="Calibri"/>
              </a:rPr>
              <a:t>If Vision </a:t>
            </a:r>
            <a:r>
              <a:rPr lang="mi-NZ" sz="3300" dirty="0">
                <a:latin typeface="Calibri"/>
              </a:rPr>
              <a:t>Mātauranga is not applicable to the proposed research, you MUST tick N/A AND provide a rationale for this decision in the comment box under section 4</a:t>
            </a:r>
            <a:r>
              <a:rPr lang="en-NZ" sz="3300" b="1" dirty="0">
                <a:latin typeface="Calibri"/>
              </a:rPr>
              <a:t>. </a:t>
            </a:r>
          </a:p>
          <a:p>
            <a:pPr>
              <a:lnSpc>
                <a:spcPct val="100000"/>
              </a:lnSpc>
              <a:spcBef>
                <a:spcPts val="0"/>
              </a:spcBef>
              <a:spcAft>
                <a:spcPts val="600"/>
              </a:spcAft>
            </a:pPr>
            <a:r>
              <a:rPr lang="en-NZ" sz="3300" dirty="0"/>
              <a:t>  </a:t>
            </a:r>
            <a:endParaRPr lang="en-NZ" sz="3300" i="1" dirty="0"/>
          </a:p>
          <a:p>
            <a:pPr>
              <a:lnSpc>
                <a:spcPct val="100000"/>
              </a:lnSpc>
              <a:spcBef>
                <a:spcPts val="0"/>
              </a:spcBef>
              <a:spcAft>
                <a:spcPts val="600"/>
              </a:spcAft>
            </a:pPr>
            <a:r>
              <a:rPr lang="en-US" sz="3300" b="1" dirty="0"/>
              <a:t>Applications that has ticked a </a:t>
            </a:r>
            <a:r>
              <a:rPr lang="en-NZ" sz="3300" b="1" dirty="0"/>
              <a:t>Vision Mātauranga theme box can use one extra page of the Research template (Section 9-12) to: </a:t>
            </a:r>
            <a:endParaRPr lang="en-US" sz="3300" b="1" dirty="0"/>
          </a:p>
          <a:p>
            <a:pPr marL="457200" lvl="1" indent="-457200">
              <a:spcBef>
                <a:spcPts val="0"/>
              </a:spcBef>
              <a:spcAft>
                <a:spcPts val="600"/>
              </a:spcAft>
              <a:buFont typeface="Arial" panose="020B0604020202020204" pitchFamily="34" charset="0"/>
              <a:buChar char="•"/>
            </a:pPr>
            <a:r>
              <a:rPr lang="en-US" sz="3300" dirty="0"/>
              <a:t>Detail your interactions with Māori groups (past and present)</a:t>
            </a:r>
          </a:p>
          <a:p>
            <a:pPr marL="457200" lvl="1" indent="-457200">
              <a:spcBef>
                <a:spcPts val="0"/>
              </a:spcBef>
              <a:spcAft>
                <a:spcPts val="600"/>
              </a:spcAft>
              <a:buFont typeface="Arial" panose="020B0604020202020204" pitchFamily="34" charset="0"/>
              <a:buChar char="•"/>
            </a:pPr>
            <a:r>
              <a:rPr lang="en-US" sz="3300" dirty="0"/>
              <a:t>Outline your track record on Vision </a:t>
            </a:r>
            <a:r>
              <a:rPr lang="en-US" sz="3300" dirty="0" err="1"/>
              <a:t>Mātauranga</a:t>
            </a:r>
            <a:r>
              <a:rPr lang="en-US" sz="3300" dirty="0"/>
              <a:t> research</a:t>
            </a:r>
          </a:p>
          <a:p>
            <a:pPr marL="457200" lvl="1" indent="-457200">
              <a:spcBef>
                <a:spcPts val="0"/>
              </a:spcBef>
              <a:spcAft>
                <a:spcPts val="600"/>
              </a:spcAft>
              <a:buFont typeface="Arial" panose="020B0604020202020204" pitchFamily="34" charset="0"/>
              <a:buChar char="•"/>
            </a:pPr>
            <a:r>
              <a:rPr lang="en-NZ" sz="3300" dirty="0"/>
              <a:t>Supplement with material from institutional procedures on Vision </a:t>
            </a:r>
            <a:r>
              <a:rPr lang="en-NZ" sz="3300" dirty="0" err="1"/>
              <a:t>Mātauranga</a:t>
            </a:r>
            <a:endParaRPr lang="en-NZ" sz="3300" dirty="0"/>
          </a:p>
          <a:p>
            <a:pPr marL="457200" lvl="1" indent="-457200">
              <a:spcBef>
                <a:spcPts val="0"/>
              </a:spcBef>
              <a:spcAft>
                <a:spcPts val="600"/>
              </a:spcAft>
              <a:buFont typeface="Arial" panose="020B0604020202020204" pitchFamily="34" charset="0"/>
              <a:buChar char="•"/>
            </a:pPr>
            <a:r>
              <a:rPr lang="en-US" sz="3300" dirty="0"/>
              <a:t>You may also provide resources for Vision Mātauranga costs in your budget</a:t>
            </a:r>
            <a:endParaRPr lang="en-NZ" sz="3300" dirty="0"/>
          </a:p>
          <a:p>
            <a:pPr lvl="1">
              <a:spcBef>
                <a:spcPts val="0"/>
              </a:spcBef>
              <a:spcAft>
                <a:spcPts val="600"/>
              </a:spcAft>
            </a:pPr>
            <a:endParaRPr lang="en-NZ" sz="3300" dirty="0"/>
          </a:p>
          <a:p>
            <a:pPr lvl="1">
              <a:spcBef>
                <a:spcPts val="0"/>
              </a:spcBef>
              <a:spcAft>
                <a:spcPts val="600"/>
              </a:spcAft>
            </a:pPr>
            <a:r>
              <a:rPr lang="en-US" sz="3300" dirty="0" err="1"/>
              <a:t>Recognise</a:t>
            </a:r>
            <a:r>
              <a:rPr lang="en-US" sz="3300" dirty="0"/>
              <a:t> that these engagements can improve your research</a:t>
            </a:r>
            <a:endParaRPr lang="en-NZ" sz="3300" dirty="0"/>
          </a:p>
          <a:p>
            <a:pPr marL="457200" lvl="1" indent="-457200">
              <a:spcBef>
                <a:spcPts val="0"/>
              </a:spcBef>
              <a:buFont typeface="Arial" panose="020B0604020202020204" pitchFamily="34" charset="0"/>
              <a:buChar char="•"/>
            </a:pPr>
            <a:endParaRPr lang="en-NZ" sz="3000" dirty="0"/>
          </a:p>
          <a:p>
            <a:pPr lvl="1">
              <a:spcBef>
                <a:spcPts val="0"/>
              </a:spcBef>
            </a:pPr>
            <a:endParaRPr lang="en-NZ" sz="3000" dirty="0"/>
          </a:p>
          <a:p>
            <a:pPr>
              <a:lnSpc>
                <a:spcPct val="100000"/>
              </a:lnSpc>
              <a:spcBef>
                <a:spcPts val="0"/>
              </a:spcBef>
            </a:pPr>
            <a:endParaRPr lang="en-NZ" sz="3200" dirty="0"/>
          </a:p>
          <a:p>
            <a:endParaRPr lang="en-NZ" dirty="0"/>
          </a:p>
        </p:txBody>
      </p:sp>
    </p:spTree>
    <p:extLst>
      <p:ext uri="{BB962C8B-B14F-4D97-AF65-F5344CB8AC3E}">
        <p14:creationId xmlns:p14="http://schemas.microsoft.com/office/powerpoint/2010/main" val="1413680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Vision </a:t>
            </a:r>
            <a:r>
              <a:rPr lang="en-NZ" dirty="0" err="1"/>
              <a:t>Mātauranga</a:t>
            </a:r>
            <a:r>
              <a:rPr lang="en-NZ" dirty="0"/>
              <a:t> - Resources</a:t>
            </a:r>
          </a:p>
        </p:txBody>
      </p:sp>
      <p:sp>
        <p:nvSpPr>
          <p:cNvPr id="3" name="Text Placeholder 2"/>
          <p:cNvSpPr>
            <a:spLocks noGrp="1"/>
          </p:cNvSpPr>
          <p:nvPr>
            <p:ph type="body" sz="quarter" idx="11"/>
          </p:nvPr>
        </p:nvSpPr>
        <p:spPr>
          <a:xfrm>
            <a:off x="675501" y="2029968"/>
            <a:ext cx="10832683" cy="6071616"/>
          </a:xfrm>
        </p:spPr>
        <p:txBody>
          <a:bodyPr>
            <a:normAutofit fontScale="55000" lnSpcReduction="20000"/>
          </a:bodyPr>
          <a:lstStyle/>
          <a:p>
            <a:pPr>
              <a:lnSpc>
                <a:spcPct val="110000"/>
              </a:lnSpc>
              <a:spcBef>
                <a:spcPts val="0"/>
              </a:spcBef>
            </a:pPr>
            <a:r>
              <a:rPr lang="en-US" sz="4700" dirty="0"/>
              <a:t>There are more detailed guidelines and resources available from the RDF guidelines on how to apply Vision Mātauranga to your Rutherford Discovery Fellowship Proposal.</a:t>
            </a:r>
          </a:p>
          <a:p>
            <a:pPr>
              <a:lnSpc>
                <a:spcPct val="110000"/>
              </a:lnSpc>
              <a:spcBef>
                <a:spcPts val="0"/>
              </a:spcBef>
            </a:pPr>
            <a:endParaRPr lang="en-US" sz="4700" dirty="0"/>
          </a:p>
          <a:p>
            <a:pPr>
              <a:lnSpc>
                <a:spcPct val="110000"/>
              </a:lnSpc>
              <a:spcBef>
                <a:spcPts val="0"/>
              </a:spcBef>
            </a:pPr>
            <a:endParaRPr lang="en-NZ" sz="4700" dirty="0"/>
          </a:p>
          <a:p>
            <a:pPr>
              <a:lnSpc>
                <a:spcPct val="110000"/>
              </a:lnSpc>
              <a:spcBef>
                <a:spcPts val="0"/>
              </a:spcBef>
            </a:pPr>
            <a:endParaRPr lang="en-NZ" sz="4700" dirty="0"/>
          </a:p>
          <a:p>
            <a:pPr>
              <a:lnSpc>
                <a:spcPct val="110000"/>
              </a:lnSpc>
              <a:spcBef>
                <a:spcPts val="0"/>
              </a:spcBef>
            </a:pPr>
            <a:endParaRPr lang="en-US" sz="4700" dirty="0"/>
          </a:p>
          <a:p>
            <a:pPr>
              <a:lnSpc>
                <a:spcPct val="80000"/>
              </a:lnSpc>
              <a:spcBef>
                <a:spcPts val="0"/>
              </a:spcBef>
            </a:pPr>
            <a:endParaRPr lang="en-US" sz="2800" dirty="0"/>
          </a:p>
        </p:txBody>
      </p:sp>
    </p:spTree>
    <p:extLst>
      <p:ext uri="{BB962C8B-B14F-4D97-AF65-F5344CB8AC3E}">
        <p14:creationId xmlns:p14="http://schemas.microsoft.com/office/powerpoint/2010/main" val="379479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Referees</a:t>
            </a:r>
            <a:endParaRPr lang="en-NZ" i="1" dirty="0"/>
          </a:p>
        </p:txBody>
      </p:sp>
      <p:sp>
        <p:nvSpPr>
          <p:cNvPr id="3" name="Content Placeholder 2"/>
          <p:cNvSpPr>
            <a:spLocks noGrp="1"/>
          </p:cNvSpPr>
          <p:nvPr>
            <p:ph idx="4294967295"/>
          </p:nvPr>
        </p:nvSpPr>
        <p:spPr>
          <a:xfrm>
            <a:off x="675494" y="1916113"/>
            <a:ext cx="10093325" cy="7115175"/>
          </a:xfrm>
        </p:spPr>
        <p:txBody>
          <a:bodyPr>
            <a:normAutofit fontScale="25000" lnSpcReduction="20000"/>
          </a:bodyPr>
          <a:lstStyle/>
          <a:p>
            <a:pPr marL="0" indent="0">
              <a:lnSpc>
                <a:spcPct val="130000"/>
              </a:lnSpc>
              <a:buNone/>
            </a:pPr>
            <a:r>
              <a:rPr lang="en-NZ" sz="9613" dirty="0"/>
              <a:t>You will need to get </a:t>
            </a:r>
            <a:r>
              <a:rPr lang="en-NZ" sz="9613" b="1" dirty="0"/>
              <a:t>three</a:t>
            </a:r>
            <a:r>
              <a:rPr lang="en-NZ" sz="9613" dirty="0"/>
              <a:t> referees to review the calibre of you as a researcher, your leadership and your proposed research proposal.</a:t>
            </a:r>
          </a:p>
          <a:p>
            <a:pPr>
              <a:lnSpc>
                <a:spcPct val="130000"/>
              </a:lnSpc>
            </a:pPr>
            <a:endParaRPr lang="en-NZ" dirty="0"/>
          </a:p>
          <a:p>
            <a:pPr lvl="1">
              <a:lnSpc>
                <a:spcPct val="130000"/>
              </a:lnSpc>
            </a:pPr>
            <a:r>
              <a:rPr lang="en-NZ" sz="9613" dirty="0"/>
              <a:t>Referees should not be directly involved in the research (general rule is no co-publications last five years)</a:t>
            </a:r>
          </a:p>
          <a:p>
            <a:pPr lvl="1">
              <a:lnSpc>
                <a:spcPct val="130000"/>
              </a:lnSpc>
            </a:pPr>
            <a:r>
              <a:rPr lang="en-NZ" sz="9613" dirty="0"/>
              <a:t>Referees should not be in your chain of line management</a:t>
            </a:r>
          </a:p>
          <a:p>
            <a:pPr lvl="1">
              <a:lnSpc>
                <a:spcPct val="130000"/>
              </a:lnSpc>
            </a:pPr>
            <a:r>
              <a:rPr lang="en-NZ" sz="9613" dirty="0"/>
              <a:t>The referee reports are confidential – you will not see their comments</a:t>
            </a:r>
          </a:p>
          <a:p>
            <a:pPr lvl="1">
              <a:lnSpc>
                <a:spcPct val="130000"/>
              </a:lnSpc>
            </a:pPr>
            <a:r>
              <a:rPr lang="en-NZ" sz="9613" dirty="0"/>
              <a:t>At least one of these referees must be an international referee</a:t>
            </a:r>
          </a:p>
          <a:p>
            <a:pPr lvl="1">
              <a:lnSpc>
                <a:spcPct val="130000"/>
              </a:lnSpc>
            </a:pPr>
            <a:r>
              <a:rPr lang="en-NZ" sz="9613" dirty="0"/>
              <a:t>It is </a:t>
            </a:r>
            <a:r>
              <a:rPr lang="en-NZ" sz="9613" b="1" dirty="0">
                <a:solidFill>
                  <a:srgbClr val="FF0000"/>
                </a:solidFill>
              </a:rPr>
              <a:t>your responsibility </a:t>
            </a:r>
            <a:r>
              <a:rPr lang="en-NZ" sz="9613" dirty="0"/>
              <a:t>to ensure the referee reports are received by the Society by the due date</a:t>
            </a:r>
          </a:p>
          <a:p>
            <a:pPr lvl="1">
              <a:lnSpc>
                <a:spcPct val="130000"/>
              </a:lnSpc>
            </a:pPr>
            <a:r>
              <a:rPr lang="en-NZ" sz="9613" dirty="0"/>
              <a:t>If the Society has not received 3 referee reports by the closing date and time, your application is invalid</a:t>
            </a:r>
          </a:p>
          <a:p>
            <a:pPr lvl="1">
              <a:lnSpc>
                <a:spcPct val="130000"/>
              </a:lnSpc>
            </a:pPr>
            <a:r>
              <a:rPr lang="en-NZ" sz="9613" dirty="0"/>
              <a:t>You can check the status of referee reports on the portal</a:t>
            </a:r>
          </a:p>
          <a:p>
            <a:pPr lvl="1">
              <a:lnSpc>
                <a:spcPct val="130000"/>
              </a:lnSpc>
            </a:pPr>
            <a:r>
              <a:rPr lang="en-NZ" sz="9613" dirty="0"/>
              <a:t>You have the option to add more than 3 referees. The Society will use the FIRST 3 referee reports received, at least one of which </a:t>
            </a:r>
            <a:r>
              <a:rPr lang="en-NZ" sz="9613" b="1" dirty="0"/>
              <a:t>must</a:t>
            </a:r>
            <a:r>
              <a:rPr lang="en-NZ" sz="9613" dirty="0"/>
              <a:t> an international referee</a:t>
            </a:r>
          </a:p>
        </p:txBody>
      </p:sp>
    </p:spTree>
    <p:extLst>
      <p:ext uri="{BB962C8B-B14F-4D97-AF65-F5344CB8AC3E}">
        <p14:creationId xmlns:p14="http://schemas.microsoft.com/office/powerpoint/2010/main" val="254668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Amendments for 2023</a:t>
            </a:r>
          </a:p>
        </p:txBody>
      </p:sp>
      <p:sp>
        <p:nvSpPr>
          <p:cNvPr id="4" name="TextBox 3"/>
          <p:cNvSpPr txBox="1"/>
          <p:nvPr/>
        </p:nvSpPr>
        <p:spPr>
          <a:xfrm>
            <a:off x="694266" y="2252134"/>
            <a:ext cx="10143067" cy="2831544"/>
          </a:xfrm>
          <a:prstGeom prst="rect">
            <a:avLst/>
          </a:prstGeom>
          <a:noFill/>
        </p:spPr>
        <p:txBody>
          <a:bodyPr wrap="square" rtlCol="0">
            <a:spAutoFit/>
          </a:bodyPr>
          <a:lstStyle/>
          <a:p>
            <a:pPr marL="342900" indent="-342900">
              <a:lnSpc>
                <a:spcPct val="100000"/>
              </a:lnSpc>
              <a:spcBef>
                <a:spcPts val="0"/>
              </a:spcBef>
              <a:spcAft>
                <a:spcPts val="600"/>
              </a:spcAft>
              <a:buFont typeface="Arial" panose="020B0604020202020204" pitchFamily="34" charset="0"/>
              <a:buChar char="•"/>
            </a:pPr>
            <a:r>
              <a:rPr lang="en-NZ" dirty="0">
                <a:solidFill>
                  <a:srgbClr val="000000"/>
                </a:solidFill>
                <a:effectLst/>
                <a:latin typeface="Calibri" panose="020F0502020204030204" pitchFamily="34" charset="0"/>
                <a:ea typeface="Times New Roman" panose="02020603050405020304" pitchFamily="18" charset="0"/>
              </a:rPr>
              <a:t>No changes for 2023</a:t>
            </a:r>
          </a:p>
          <a:p>
            <a:pPr marL="342900" indent="-342900">
              <a:lnSpc>
                <a:spcPct val="100000"/>
              </a:lnSpc>
              <a:spcBef>
                <a:spcPts val="0"/>
              </a:spcBef>
              <a:spcAft>
                <a:spcPts val="600"/>
              </a:spcAft>
              <a:buFont typeface="Arial" panose="020B0604020202020204" pitchFamily="34" charset="0"/>
              <a:buChar char="•"/>
            </a:pPr>
            <a:r>
              <a:rPr lang="en-NZ" dirty="0">
                <a:solidFill>
                  <a:srgbClr val="000000"/>
                </a:solidFill>
                <a:effectLst/>
                <a:latin typeface="Calibri" panose="020F0502020204030204" pitchFamily="34" charset="0"/>
                <a:ea typeface="Times New Roman" panose="02020603050405020304" pitchFamily="18" charset="0"/>
              </a:rPr>
              <a:t>For </a:t>
            </a:r>
            <a:r>
              <a:rPr lang="en-NZ" dirty="0">
                <a:solidFill>
                  <a:srgbClr val="000000"/>
                </a:solidFill>
                <a:latin typeface="Calibri" panose="020F0502020204030204" pitchFamily="34" charset="0"/>
                <a:ea typeface="Times New Roman" panose="02020603050405020304" pitchFamily="18" charset="0"/>
              </a:rPr>
              <a:t>successful proposals, note that outputs fully or partially funded by Rutherford Discovery Fellowship funding must comply with the MBIE Open Research Policy.</a:t>
            </a:r>
            <a:endParaRPr lang="en-NZ" dirty="0">
              <a:solidFill>
                <a:srgbClr val="000000"/>
              </a:solidFill>
              <a:effectLst/>
              <a:latin typeface="Calibri" panose="020F0502020204030204" pitchFamily="34" charset="0"/>
              <a:ea typeface="Times New Roman" panose="02020603050405020304" pitchFamily="18" charset="0"/>
            </a:endParaRPr>
          </a:p>
          <a:p>
            <a:pPr marL="342900" indent="-342900">
              <a:lnSpc>
                <a:spcPct val="100000"/>
              </a:lnSpc>
              <a:spcBef>
                <a:spcPts val="0"/>
              </a:spcBef>
              <a:spcAft>
                <a:spcPts val="600"/>
              </a:spcAft>
              <a:buFont typeface="Arial" panose="020B0604020202020204" pitchFamily="34" charset="0"/>
              <a:buChar char="•"/>
            </a:pPr>
            <a:r>
              <a:rPr lang="en-NZ" dirty="0">
                <a:solidFill>
                  <a:srgbClr val="000000"/>
                </a:solidFill>
                <a:effectLst/>
                <a:latin typeface="Calibri" panose="020F0502020204030204" pitchFamily="34" charset="0"/>
                <a:ea typeface="Times New Roman" panose="02020603050405020304" pitchFamily="18" charset="0"/>
              </a:rPr>
              <a:t>Since 2022 applications, the stipend is set at $35,000 per year, plus fees (New Zealand resident rates) for PhD students and $22,000 plus fees (New Zealand resident rates) for Masters students.</a:t>
            </a:r>
            <a:endParaRPr lang="en-NZ"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808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Proposals On-Line</a:t>
            </a:r>
          </a:p>
        </p:txBody>
      </p:sp>
      <p:pic>
        <p:nvPicPr>
          <p:cNvPr id="5" name="Picture 3"/>
          <p:cNvPicPr>
            <a:picLocks noChangeAspect="1" noChangeArrowheads="1"/>
          </p:cNvPicPr>
          <p:nvPr/>
        </p:nvPicPr>
        <p:blipFill>
          <a:blip r:embed="rId3" cstate="print"/>
          <a:srcRect/>
          <a:stretch>
            <a:fillRect/>
          </a:stretch>
        </p:blipFill>
        <p:spPr bwMode="auto">
          <a:xfrm>
            <a:off x="1313136" y="5218463"/>
            <a:ext cx="4719193" cy="3627879"/>
          </a:xfrm>
          <a:prstGeom prst="rect">
            <a:avLst/>
          </a:prstGeom>
          <a:noFill/>
          <a:ln w="9525">
            <a:solidFill>
              <a:schemeClr val="tx1"/>
            </a:solid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683029399"/>
              </p:ext>
            </p:extLst>
          </p:nvPr>
        </p:nvGraphicFramePr>
        <p:xfrm>
          <a:off x="8427177" y="5528462"/>
          <a:ext cx="1701896" cy="2403425"/>
        </p:xfrm>
        <a:graphic>
          <a:graphicData uri="http://schemas.openxmlformats.org/presentationml/2006/ole">
            <mc:AlternateContent xmlns:mc="http://schemas.openxmlformats.org/markup-compatibility/2006">
              <mc:Choice xmlns:v="urn:schemas-microsoft-com:vml" Requires="v">
                <p:oleObj name="Acrobat Document" r:id="rId4" imgW="5676190" imgH="8019048" progId="">
                  <p:embed/>
                </p:oleObj>
              </mc:Choice>
              <mc:Fallback>
                <p:oleObj name="Acrobat Document" r:id="rId4" imgW="5676190" imgH="8019048"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7177" y="5528462"/>
                        <a:ext cx="1701896" cy="240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5"/>
          <p:cNvSpPr>
            <a:spLocks noChangeArrowheads="1"/>
          </p:cNvSpPr>
          <p:nvPr/>
        </p:nvSpPr>
        <p:spPr bwMode="auto">
          <a:xfrm>
            <a:off x="6792870" y="6297547"/>
            <a:ext cx="1492074" cy="896515"/>
          </a:xfrm>
          <a:prstGeom prst="rightArrow">
            <a:avLst>
              <a:gd name="adj1" fmla="val 50000"/>
              <a:gd name="adj2" fmla="val 50037"/>
            </a:avLst>
          </a:prstGeom>
          <a:solidFill>
            <a:schemeClr val="accent1"/>
          </a:solidFill>
          <a:ln w="9525" algn="ctr">
            <a:solidFill>
              <a:schemeClr val="tx1"/>
            </a:solidFill>
            <a:round/>
            <a:headEnd/>
            <a:tailEnd/>
          </a:ln>
        </p:spPr>
        <p:txBody>
          <a:bodyPr/>
          <a:lstStyle/>
          <a:p>
            <a:endParaRPr lang="en-NZ" sz="3204"/>
          </a:p>
        </p:txBody>
      </p:sp>
      <p:sp>
        <p:nvSpPr>
          <p:cNvPr id="10" name="TextBox 9"/>
          <p:cNvSpPr txBox="1"/>
          <p:nvPr/>
        </p:nvSpPr>
        <p:spPr>
          <a:xfrm>
            <a:off x="521096" y="1854866"/>
            <a:ext cx="10094246" cy="3050835"/>
          </a:xfrm>
          <a:prstGeom prst="rect">
            <a:avLst/>
          </a:prstGeom>
          <a:noFill/>
        </p:spPr>
        <p:txBody>
          <a:bodyPr wrap="square" rtlCol="0">
            <a:spAutoFit/>
          </a:bodyPr>
          <a:lstStyle/>
          <a:p>
            <a:pPr>
              <a:buFont typeface="Arial" pitchFamily="34" charset="0"/>
              <a:buChar char="•"/>
            </a:pPr>
            <a:r>
              <a:rPr lang="en-NZ" sz="3204" dirty="0"/>
              <a:t> Proposals are to be submitted on the web-based system, Proposals On-Line. </a:t>
            </a:r>
          </a:p>
          <a:p>
            <a:endParaRPr lang="en-NZ" sz="3204" dirty="0"/>
          </a:p>
          <a:p>
            <a:pPr>
              <a:buFont typeface="Arial" pitchFamily="34" charset="0"/>
              <a:buChar char="•"/>
            </a:pPr>
            <a:r>
              <a:rPr lang="en-NZ" sz="3204" dirty="0"/>
              <a:t> Researchers must contact their host institution’s research office coordinator to obtain their login details for the Proposals On-Line system.</a:t>
            </a:r>
            <a:endParaRPr lang="en-GB" sz="3204" dirty="0"/>
          </a:p>
        </p:txBody>
      </p:sp>
    </p:spTree>
    <p:extLst>
      <p:ext uri="{BB962C8B-B14F-4D97-AF65-F5344CB8AC3E}">
        <p14:creationId xmlns:p14="http://schemas.microsoft.com/office/powerpoint/2010/main" val="3915213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Interview</a:t>
            </a:r>
          </a:p>
        </p:txBody>
      </p:sp>
      <p:sp>
        <p:nvSpPr>
          <p:cNvPr id="3" name="Content Placeholder 2"/>
          <p:cNvSpPr>
            <a:spLocks noGrp="1"/>
          </p:cNvSpPr>
          <p:nvPr>
            <p:ph idx="4294967295"/>
          </p:nvPr>
        </p:nvSpPr>
        <p:spPr>
          <a:xfrm>
            <a:off x="521096" y="2022882"/>
            <a:ext cx="9420225" cy="6537325"/>
          </a:xfrm>
        </p:spPr>
        <p:txBody>
          <a:bodyPr>
            <a:normAutofit fontScale="85000" lnSpcReduction="10000"/>
          </a:bodyPr>
          <a:lstStyle/>
          <a:p>
            <a:pPr lvl="1">
              <a:buFont typeface="Wingdings" panose="05000000000000000000" pitchFamily="2" charset="2"/>
              <a:buChar char="§"/>
            </a:pPr>
            <a:r>
              <a:rPr lang="en-NZ" dirty="0"/>
              <a:t>The interviews are 20 minutes in duration</a:t>
            </a:r>
          </a:p>
          <a:p>
            <a:pPr lvl="1">
              <a:buFont typeface="Wingdings" panose="05000000000000000000" pitchFamily="2" charset="2"/>
              <a:buChar char="§"/>
            </a:pPr>
            <a:endParaRPr lang="en-NZ" dirty="0"/>
          </a:p>
          <a:p>
            <a:pPr lvl="1">
              <a:buFont typeface="Wingdings" panose="05000000000000000000" pitchFamily="2" charset="2"/>
              <a:buChar char="§"/>
            </a:pPr>
            <a:r>
              <a:rPr lang="en-NZ" dirty="0"/>
              <a:t>The first ten minutes are an opportunity to outline your proposal</a:t>
            </a:r>
          </a:p>
          <a:p>
            <a:pPr lvl="2">
              <a:buFont typeface="Courier New" panose="02070309020205020404" pitchFamily="49" charset="0"/>
              <a:buChar char="o"/>
            </a:pPr>
            <a:r>
              <a:rPr lang="en-NZ" dirty="0"/>
              <a:t>A data show will be available and if desired you can present up to six PowerPoint slides</a:t>
            </a:r>
          </a:p>
          <a:p>
            <a:pPr lvl="1">
              <a:buFont typeface="Wingdings" panose="05000000000000000000" pitchFamily="2" charset="2"/>
              <a:buChar char="§"/>
            </a:pPr>
            <a:endParaRPr lang="en-NZ" dirty="0"/>
          </a:p>
          <a:p>
            <a:pPr lvl="1">
              <a:buFont typeface="Wingdings" panose="05000000000000000000" pitchFamily="2" charset="2"/>
              <a:buChar char="§"/>
            </a:pPr>
            <a:r>
              <a:rPr lang="en-NZ" dirty="0"/>
              <a:t>For the remainder of the interview the panel will engage with you in a question and answer format</a:t>
            </a:r>
          </a:p>
          <a:p>
            <a:pPr lvl="1">
              <a:buFont typeface="Wingdings" panose="05000000000000000000" pitchFamily="2" charset="2"/>
              <a:buChar char="§"/>
            </a:pPr>
            <a:endParaRPr lang="en-NZ" dirty="0"/>
          </a:p>
          <a:p>
            <a:pPr lvl="1">
              <a:buFont typeface="Wingdings" panose="05000000000000000000" pitchFamily="2" charset="2"/>
              <a:buChar char="§"/>
            </a:pPr>
            <a:r>
              <a:rPr lang="en-NZ" dirty="0"/>
              <a:t>Non-successful interviewees are encouraged to contact the Chair of the Interview Panel for feed-back</a:t>
            </a:r>
          </a:p>
          <a:p>
            <a:pPr lvl="1">
              <a:buFont typeface="Wingdings" panose="05000000000000000000" pitchFamily="2" charset="2"/>
              <a:buChar char="§"/>
            </a:pPr>
            <a:endParaRPr lang="en-NZ" dirty="0"/>
          </a:p>
          <a:p>
            <a:pPr lvl="1">
              <a:buFont typeface="Wingdings" panose="05000000000000000000" pitchFamily="2" charset="2"/>
              <a:buChar char="§"/>
            </a:pPr>
            <a:r>
              <a:rPr lang="en-NZ" dirty="0"/>
              <a:t>Relax and enjoy</a:t>
            </a:r>
          </a:p>
          <a:p>
            <a:pPr>
              <a:buFont typeface="Wingdings" panose="05000000000000000000" pitchFamily="2" charset="2"/>
              <a:buChar char="§"/>
            </a:pPr>
            <a:endParaRPr lang="en-NZ" dirty="0"/>
          </a:p>
        </p:txBody>
      </p:sp>
    </p:spTree>
    <p:extLst>
      <p:ext uri="{BB962C8B-B14F-4D97-AF65-F5344CB8AC3E}">
        <p14:creationId xmlns:p14="http://schemas.microsoft.com/office/powerpoint/2010/main" val="1381825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18" y="-37455"/>
            <a:ext cx="9805839" cy="654272"/>
          </a:xfrm>
        </p:spPr>
        <p:txBody>
          <a:bodyPr>
            <a:normAutofit fontScale="90000"/>
          </a:bodyPr>
          <a:lstStyle/>
          <a:p>
            <a:br>
              <a:rPr lang="en-NZ" dirty="0"/>
            </a:br>
            <a:r>
              <a:rPr lang="en-NZ" sz="5073" dirty="0"/>
              <a:t>2023 RDF Timetable</a:t>
            </a:r>
          </a:p>
        </p:txBody>
      </p:sp>
      <p:graphicFrame>
        <p:nvGraphicFramePr>
          <p:cNvPr id="3" name="Table 2"/>
          <p:cNvGraphicFramePr>
            <a:graphicFrameLocks noGrp="1"/>
          </p:cNvGraphicFramePr>
          <p:nvPr>
            <p:extLst>
              <p:ext uri="{D42A27DB-BD31-4B8C-83A1-F6EECF244321}">
                <p14:modId xmlns:p14="http://schemas.microsoft.com/office/powerpoint/2010/main" val="4129625066"/>
              </p:ext>
            </p:extLst>
          </p:nvPr>
        </p:nvGraphicFramePr>
        <p:xfrm>
          <a:off x="335796" y="1372479"/>
          <a:ext cx="11536281" cy="7425380"/>
        </p:xfrm>
        <a:graphic>
          <a:graphicData uri="http://schemas.openxmlformats.org/drawingml/2006/table">
            <a:tbl>
              <a:tblPr firstRow="1" firstCol="1" bandRow="1">
                <a:tableStyleId>{9D7B26C5-4107-4FEC-AEDC-1716B250A1EF}</a:tableStyleId>
              </a:tblPr>
              <a:tblGrid>
                <a:gridCol w="3227040">
                  <a:extLst>
                    <a:ext uri="{9D8B030D-6E8A-4147-A177-3AD203B41FA5}">
                      <a16:colId xmlns:a16="http://schemas.microsoft.com/office/drawing/2014/main" val="776864861"/>
                    </a:ext>
                  </a:extLst>
                </a:gridCol>
                <a:gridCol w="8309241">
                  <a:extLst>
                    <a:ext uri="{9D8B030D-6E8A-4147-A177-3AD203B41FA5}">
                      <a16:colId xmlns:a16="http://schemas.microsoft.com/office/drawing/2014/main" val="4053970449"/>
                    </a:ext>
                  </a:extLst>
                </a:gridCol>
              </a:tblGrid>
              <a:tr h="817828">
                <a:tc>
                  <a:txBody>
                    <a:bodyPr/>
                    <a:lstStyle/>
                    <a:p>
                      <a:pPr>
                        <a:spcBef>
                          <a:spcPts val="285"/>
                        </a:spcBef>
                        <a:spcAft>
                          <a:spcPts val="0"/>
                        </a:spcAft>
                      </a:pPr>
                      <a:r>
                        <a:rPr lang="en-NZ" sz="2500" b="1" dirty="0">
                          <a:effectLst/>
                        </a:rPr>
                        <a:t>Date</a:t>
                      </a:r>
                      <a:endParaRPr lang="en-NZ" sz="2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Activity</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190137539"/>
                  </a:ext>
                </a:extLst>
              </a:tr>
              <a:tr h="439158">
                <a:tc>
                  <a:txBody>
                    <a:bodyPr/>
                    <a:lstStyle/>
                    <a:p>
                      <a:pPr>
                        <a:spcBef>
                          <a:spcPts val="285"/>
                        </a:spcBef>
                        <a:spcAft>
                          <a:spcPts val="0"/>
                        </a:spcAft>
                      </a:pPr>
                      <a:r>
                        <a:rPr lang="en-NZ" sz="2500" b="0" i="0" dirty="0">
                          <a:effectLst/>
                        </a:rPr>
                        <a:t>Early March</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Proposals On-Line web-based application system opens.</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525362683"/>
                  </a:ext>
                </a:extLst>
              </a:tr>
              <a:tr h="813858">
                <a:tc>
                  <a:txBody>
                    <a:bodyPr/>
                    <a:lstStyle/>
                    <a:p>
                      <a:pPr>
                        <a:spcBef>
                          <a:spcPts val="285"/>
                        </a:spcBef>
                        <a:spcAft>
                          <a:spcPts val="0"/>
                        </a:spcAft>
                      </a:pPr>
                      <a:r>
                        <a:rPr lang="en-NZ" sz="2500" b="0" i="0" dirty="0">
                          <a:effectLst/>
                        </a:rPr>
                        <a:t>Thu 27 April</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On-Line web portal closes at 5 pm (New Zealand Standard Time).</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860142111"/>
                  </a:ext>
                </a:extLst>
              </a:tr>
              <a:tr h="1220788">
                <a:tc>
                  <a:txBody>
                    <a:bodyPr/>
                    <a:lstStyle/>
                    <a:p>
                      <a:pPr>
                        <a:spcBef>
                          <a:spcPts val="285"/>
                        </a:spcBef>
                        <a:spcAft>
                          <a:spcPts val="0"/>
                        </a:spcAft>
                      </a:pPr>
                      <a:r>
                        <a:rPr lang="en-NZ" sz="2500" b="0" i="0" dirty="0">
                          <a:effectLst/>
                        </a:rPr>
                        <a:t>Thu 25 May</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Deadline for receipt of applicant-solicited referee reports by the Secretariat of the Rutherford Discovery Fellowships at 5 pm (New Zealand Standard Time).</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498346193"/>
                  </a:ext>
                </a:extLst>
              </a:tr>
              <a:tr h="813858">
                <a:tc>
                  <a:txBody>
                    <a:bodyPr/>
                    <a:lstStyle/>
                    <a:p>
                      <a:pPr>
                        <a:spcBef>
                          <a:spcPts val="285"/>
                        </a:spcBef>
                        <a:spcAft>
                          <a:spcPts val="0"/>
                        </a:spcAft>
                      </a:pPr>
                      <a:r>
                        <a:rPr lang="en-NZ" sz="2500" b="0" i="0" dirty="0">
                          <a:effectLst/>
                        </a:rPr>
                        <a:t>Thu 06</a:t>
                      </a:r>
                      <a:r>
                        <a:rPr lang="en-NZ" sz="2500" b="0" i="0" baseline="0" dirty="0">
                          <a:effectLst/>
                        </a:rPr>
                        <a:t> July</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Last day for discipline-based panellists to submit their recommendations to the Secretariat.</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431257020"/>
                  </a:ext>
                </a:extLst>
              </a:tr>
              <a:tr h="439158">
                <a:tc>
                  <a:txBody>
                    <a:bodyPr/>
                    <a:lstStyle/>
                    <a:p>
                      <a:pPr>
                        <a:spcBef>
                          <a:spcPts val="285"/>
                        </a:spcBef>
                        <a:spcAft>
                          <a:spcPts val="0"/>
                        </a:spcAft>
                      </a:pPr>
                      <a:r>
                        <a:rPr lang="en-NZ" sz="2500" b="0" i="0" dirty="0">
                          <a:effectLst/>
                        </a:rPr>
                        <a:t>Tue 18 July</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The long-listed proposals are sent to the interview panel.</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1972936858"/>
                  </a:ext>
                </a:extLst>
              </a:tr>
              <a:tr h="813858">
                <a:tc>
                  <a:txBody>
                    <a:bodyPr/>
                    <a:lstStyle/>
                    <a:p>
                      <a:pPr>
                        <a:spcBef>
                          <a:spcPts val="285"/>
                        </a:spcBef>
                        <a:spcAft>
                          <a:spcPts val="0"/>
                        </a:spcAft>
                      </a:pPr>
                      <a:r>
                        <a:rPr lang="en-NZ" sz="2500" b="0" i="0" dirty="0">
                          <a:effectLst/>
                        </a:rPr>
                        <a:t>Fri 18 August</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Last day for interview panellists to submit their recommendations to the Secretariat.</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1125627699"/>
                  </a:ext>
                </a:extLst>
              </a:tr>
              <a:tr h="813858">
                <a:tc>
                  <a:txBody>
                    <a:bodyPr/>
                    <a:lstStyle/>
                    <a:p>
                      <a:pPr>
                        <a:spcBef>
                          <a:spcPts val="285"/>
                        </a:spcBef>
                        <a:spcAft>
                          <a:spcPts val="0"/>
                        </a:spcAft>
                      </a:pPr>
                      <a:r>
                        <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 25 Aug</a:t>
                      </a:r>
                    </a:p>
                  </a:txBody>
                  <a:tcPr marL="91559" marR="91559" marT="0" marB="0"/>
                </a:tc>
                <a:tc>
                  <a:txBody>
                    <a:bodyPr/>
                    <a:lstStyle/>
                    <a:p>
                      <a:pPr>
                        <a:spcBef>
                          <a:spcPts val="285"/>
                        </a:spcBef>
                        <a:spcAft>
                          <a:spcPts val="0"/>
                        </a:spcAft>
                      </a:pPr>
                      <a:r>
                        <a:rPr lang="en-NZ" sz="2500" dirty="0">
                          <a:effectLst/>
                        </a:rPr>
                        <a:t>Interview panel selects a short list of candidates to interview. Outcome letters distributed in early September</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33392741"/>
                  </a:ext>
                </a:extLst>
              </a:tr>
              <a:tr h="813858">
                <a:tc>
                  <a:txBody>
                    <a:bodyPr/>
                    <a:lstStyle/>
                    <a:p>
                      <a:pPr>
                        <a:spcBef>
                          <a:spcPts val="285"/>
                        </a:spcBef>
                        <a:spcAft>
                          <a:spcPts val="0"/>
                        </a:spcAft>
                      </a:pPr>
                      <a:r>
                        <a:rPr lang="en-NZ" sz="2500" b="0" i="0" dirty="0">
                          <a:solidFill>
                            <a:schemeClr val="tx1"/>
                          </a:solidFill>
                          <a:effectLst/>
                          <a:latin typeface="+mn-lt"/>
                          <a:ea typeface="+mn-ea"/>
                          <a:cs typeface="+mn-cs"/>
                        </a:rPr>
                        <a:t>4-5 October</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Interviews conducted by the interview panel.  Dates to be confirmed.</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674781068"/>
                  </a:ext>
                </a:extLst>
              </a:tr>
              <a:tr h="439158">
                <a:tc>
                  <a:txBody>
                    <a:bodyPr/>
                    <a:lstStyle/>
                    <a:p>
                      <a:pPr>
                        <a:spcBef>
                          <a:spcPts val="285"/>
                        </a:spcBef>
                        <a:spcAft>
                          <a:spcPts val="0"/>
                        </a:spcAft>
                      </a:pPr>
                      <a:r>
                        <a:rPr lang="en-NZ" sz="2500" b="0" i="0" dirty="0">
                          <a:effectLst/>
                        </a:rPr>
                        <a:t>Oct (TBC)</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Results announced.</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063849055"/>
                  </a:ext>
                </a:extLst>
              </a:tr>
            </a:tbl>
          </a:graphicData>
        </a:graphic>
      </p:graphicFrame>
    </p:spTree>
    <p:extLst>
      <p:ext uri="{BB962C8B-B14F-4D97-AF65-F5344CB8AC3E}">
        <p14:creationId xmlns:p14="http://schemas.microsoft.com/office/powerpoint/2010/main" val="2002450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Feedback</a:t>
            </a:r>
          </a:p>
        </p:txBody>
      </p:sp>
      <p:sp>
        <p:nvSpPr>
          <p:cNvPr id="3" name="Content Placeholder 2"/>
          <p:cNvSpPr>
            <a:spLocks noGrp="1"/>
          </p:cNvSpPr>
          <p:nvPr>
            <p:ph idx="4294967295"/>
          </p:nvPr>
        </p:nvSpPr>
        <p:spPr>
          <a:xfrm>
            <a:off x="521097" y="2151063"/>
            <a:ext cx="10987087" cy="6081712"/>
          </a:xfrm>
        </p:spPr>
        <p:txBody>
          <a:bodyPr>
            <a:normAutofit/>
          </a:bodyPr>
          <a:lstStyle/>
          <a:p>
            <a:r>
              <a:rPr lang="en-NZ" sz="3200" dirty="0"/>
              <a:t>Summary of how assessed in each criteria in the form of quartiles</a:t>
            </a:r>
          </a:p>
          <a:p>
            <a:endParaRPr lang="en-NZ" sz="3200" dirty="0"/>
          </a:p>
          <a:p>
            <a:r>
              <a:rPr lang="en-NZ" sz="3200" dirty="0"/>
              <a:t>A general statement with summary statistics about the funding round will also be prepared</a:t>
            </a:r>
          </a:p>
        </p:txBody>
      </p:sp>
    </p:spTree>
    <p:extLst>
      <p:ext uri="{BB962C8B-B14F-4D97-AF65-F5344CB8AC3E}">
        <p14:creationId xmlns:p14="http://schemas.microsoft.com/office/powerpoint/2010/main" val="59404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01" y="350451"/>
            <a:ext cx="10987088" cy="832890"/>
          </a:xfrm>
        </p:spPr>
        <p:txBody>
          <a:bodyPr>
            <a:normAutofit/>
          </a:bodyPr>
          <a:lstStyle/>
          <a:p>
            <a:r>
              <a:rPr lang="en-US" sz="4400" dirty="0"/>
              <a:t>Early to Mid-Career Fellowship Opportunities</a:t>
            </a:r>
            <a:endParaRPr lang="en-NZ" sz="4400" dirty="0"/>
          </a:p>
        </p:txBody>
      </p:sp>
      <p:graphicFrame>
        <p:nvGraphicFramePr>
          <p:cNvPr id="5" name="Table 4"/>
          <p:cNvGraphicFramePr>
            <a:graphicFrameLocks noGrp="1"/>
          </p:cNvGraphicFramePr>
          <p:nvPr>
            <p:extLst>
              <p:ext uri="{D42A27DB-BD31-4B8C-83A1-F6EECF244321}">
                <p14:modId xmlns:p14="http://schemas.microsoft.com/office/powerpoint/2010/main" val="300526139"/>
              </p:ext>
            </p:extLst>
          </p:nvPr>
        </p:nvGraphicFramePr>
        <p:xfrm>
          <a:off x="675501" y="2003229"/>
          <a:ext cx="10825619" cy="6614160"/>
        </p:xfrm>
        <a:graphic>
          <a:graphicData uri="http://schemas.openxmlformats.org/drawingml/2006/table">
            <a:tbl>
              <a:tblPr firstRow="1" bandRow="1">
                <a:tableStyleId>{616DA210-FB5B-4158-B5E0-FEB733F419BA}</a:tableStyleId>
              </a:tblPr>
              <a:tblGrid>
                <a:gridCol w="3169323">
                  <a:extLst>
                    <a:ext uri="{9D8B030D-6E8A-4147-A177-3AD203B41FA5}">
                      <a16:colId xmlns:a16="http://schemas.microsoft.com/office/drawing/2014/main" val="3275390775"/>
                    </a:ext>
                  </a:extLst>
                </a:gridCol>
                <a:gridCol w="1921718">
                  <a:extLst>
                    <a:ext uri="{9D8B030D-6E8A-4147-A177-3AD203B41FA5}">
                      <a16:colId xmlns:a16="http://schemas.microsoft.com/office/drawing/2014/main" val="4144951057"/>
                    </a:ext>
                  </a:extLst>
                </a:gridCol>
                <a:gridCol w="1961755">
                  <a:extLst>
                    <a:ext uri="{9D8B030D-6E8A-4147-A177-3AD203B41FA5}">
                      <a16:colId xmlns:a16="http://schemas.microsoft.com/office/drawing/2014/main" val="1663751568"/>
                    </a:ext>
                  </a:extLst>
                </a:gridCol>
                <a:gridCol w="1461307">
                  <a:extLst>
                    <a:ext uri="{9D8B030D-6E8A-4147-A177-3AD203B41FA5}">
                      <a16:colId xmlns:a16="http://schemas.microsoft.com/office/drawing/2014/main" val="325562733"/>
                    </a:ext>
                  </a:extLst>
                </a:gridCol>
                <a:gridCol w="880787">
                  <a:extLst>
                    <a:ext uri="{9D8B030D-6E8A-4147-A177-3AD203B41FA5}">
                      <a16:colId xmlns:a16="http://schemas.microsoft.com/office/drawing/2014/main" val="2699408595"/>
                    </a:ext>
                  </a:extLst>
                </a:gridCol>
                <a:gridCol w="1430729">
                  <a:extLst>
                    <a:ext uri="{9D8B030D-6E8A-4147-A177-3AD203B41FA5}">
                      <a16:colId xmlns:a16="http://schemas.microsoft.com/office/drawing/2014/main" val="1603501930"/>
                    </a:ext>
                  </a:extLst>
                </a:gridCol>
              </a:tblGrid>
              <a:tr h="688429">
                <a:tc>
                  <a:txBody>
                    <a:bodyPr/>
                    <a:lstStyle/>
                    <a:p>
                      <a:r>
                        <a:rPr lang="en-US" sz="2400" dirty="0"/>
                        <a:t>Fellowship</a:t>
                      </a:r>
                      <a:endParaRPr lang="en-NZ" sz="2400" dirty="0"/>
                    </a:p>
                  </a:txBody>
                  <a:tcPr/>
                </a:tc>
                <a:tc>
                  <a:txBody>
                    <a:bodyPr/>
                    <a:lstStyle/>
                    <a:p>
                      <a:r>
                        <a:rPr lang="en-US" sz="2400" dirty="0"/>
                        <a:t>PhD conferred</a:t>
                      </a:r>
                      <a:endParaRPr lang="en-NZ" sz="2400" dirty="0"/>
                    </a:p>
                  </a:txBody>
                  <a:tcPr/>
                </a:tc>
                <a:tc>
                  <a:txBody>
                    <a:bodyPr/>
                    <a:lstStyle/>
                    <a:p>
                      <a:r>
                        <a:rPr lang="en-US" sz="2400" dirty="0"/>
                        <a:t>Citizen</a:t>
                      </a:r>
                      <a:r>
                        <a:rPr lang="en-US" sz="2400" baseline="0" dirty="0"/>
                        <a:t>/ permanent resident</a:t>
                      </a:r>
                      <a:endParaRPr lang="en-NZ" sz="2400" dirty="0"/>
                    </a:p>
                  </a:txBody>
                  <a:tcPr/>
                </a:tc>
                <a:tc>
                  <a:txBody>
                    <a:bodyPr/>
                    <a:lstStyle/>
                    <a:p>
                      <a:r>
                        <a:rPr lang="en-US" sz="2400" dirty="0"/>
                        <a:t>Support</a:t>
                      </a:r>
                      <a:endParaRPr lang="en-NZ" sz="2400" dirty="0"/>
                    </a:p>
                  </a:txBody>
                  <a:tcPr/>
                </a:tc>
                <a:tc>
                  <a:txBody>
                    <a:bodyPr/>
                    <a:lstStyle/>
                    <a:p>
                      <a:r>
                        <a:rPr lang="en-US" sz="2400" dirty="0"/>
                        <a:t>More info</a:t>
                      </a:r>
                      <a:endParaRPr lang="en-NZ" sz="2400" dirty="0"/>
                    </a:p>
                  </a:txBody>
                  <a:tcPr/>
                </a:tc>
                <a:tc>
                  <a:txBody>
                    <a:bodyPr/>
                    <a:lstStyle/>
                    <a:p>
                      <a:r>
                        <a:rPr lang="en-US" sz="2400" dirty="0"/>
                        <a:t>Call open</a:t>
                      </a:r>
                      <a:endParaRPr lang="en-NZ" sz="2400" dirty="0"/>
                    </a:p>
                  </a:txBody>
                  <a:tcPr/>
                </a:tc>
                <a:extLst>
                  <a:ext uri="{0D108BD9-81ED-4DB2-BD59-A6C34878D82A}">
                    <a16:rowId xmlns:a16="http://schemas.microsoft.com/office/drawing/2014/main" val="3599057823"/>
                  </a:ext>
                </a:extLst>
              </a:tr>
              <a:tr h="509203">
                <a:tc>
                  <a:txBody>
                    <a:bodyPr/>
                    <a:lstStyle/>
                    <a:p>
                      <a:r>
                        <a:rPr lang="en-US" sz="2000" dirty="0"/>
                        <a:t>Rutherford Foundation Postdoctoral Fellowship</a:t>
                      </a:r>
                      <a:endParaRPr lang="en-NZ" sz="2000" dirty="0"/>
                    </a:p>
                  </a:txBody>
                  <a:tcPr/>
                </a:tc>
                <a:tc>
                  <a:txBody>
                    <a:bodyPr/>
                    <a:lstStyle/>
                    <a:p>
                      <a:r>
                        <a:rPr lang="en-US" sz="2000" dirty="0"/>
                        <a:t>≥ 01 Jan 2019</a:t>
                      </a:r>
                    </a:p>
                    <a:p>
                      <a:pPr marL="0" marR="0" lvl="0" indent="0" algn="l" defTabSz="612099" rtl="0" eaLnBrk="1" fontAlgn="auto" latinLnBrk="0" hangingPunct="1">
                        <a:lnSpc>
                          <a:spcPct val="100000"/>
                        </a:lnSpc>
                        <a:spcBef>
                          <a:spcPts val="0"/>
                        </a:spcBef>
                        <a:spcAft>
                          <a:spcPts val="0"/>
                        </a:spcAft>
                        <a:buClrTx/>
                        <a:buSzTx/>
                        <a:buFontTx/>
                        <a:buNone/>
                        <a:tabLst/>
                        <a:defRPr/>
                      </a:pPr>
                      <a:r>
                        <a:rPr lang="en-US" sz="1600" baseline="0" dirty="0"/>
                        <a:t>(4 years post </a:t>
                      </a:r>
                      <a:r>
                        <a:rPr lang="en-US" sz="1600" baseline="0" dirty="0" err="1"/>
                        <a:t>Phd</a:t>
                      </a:r>
                      <a:r>
                        <a:rPr lang="en-US" sz="1600" baseline="0" dirty="0"/>
                        <a:t>)</a:t>
                      </a:r>
                      <a:endParaRPr lang="en-NZ" sz="1600" dirty="0"/>
                    </a:p>
                    <a:p>
                      <a:endParaRPr lang="en-NZ" sz="2000" dirty="0"/>
                    </a:p>
                  </a:txBody>
                  <a:tcPr/>
                </a:tc>
                <a:tc>
                  <a:txBody>
                    <a:bodyPr/>
                    <a:lstStyle/>
                    <a:p>
                      <a:r>
                        <a:rPr lang="en-US" sz="2000" dirty="0"/>
                        <a:t>yes</a:t>
                      </a:r>
                      <a:endParaRPr lang="en-NZ" sz="2000" dirty="0"/>
                    </a:p>
                  </a:txBody>
                  <a:tcPr/>
                </a:tc>
                <a:tc>
                  <a:txBody>
                    <a:bodyPr/>
                    <a:lstStyle/>
                    <a:p>
                      <a:r>
                        <a:rPr lang="en-US" sz="2000" dirty="0"/>
                        <a:t>2 years,</a:t>
                      </a:r>
                    </a:p>
                    <a:p>
                      <a:r>
                        <a:rPr lang="en-US" sz="2000" dirty="0"/>
                        <a:t>170,000</a:t>
                      </a:r>
                      <a:endParaRPr lang="en-NZ" sz="2000" dirty="0"/>
                    </a:p>
                  </a:txBody>
                  <a:tcPr/>
                </a:tc>
                <a:tc>
                  <a:txBody>
                    <a:bodyPr/>
                    <a:lstStyle/>
                    <a:p>
                      <a:r>
                        <a:rPr lang="en-US" sz="2000" dirty="0">
                          <a:hlinkClick r:id="rId3"/>
                        </a:rPr>
                        <a:t>Web</a:t>
                      </a:r>
                      <a:endParaRPr lang="en-NZ" sz="2000" dirty="0"/>
                    </a:p>
                  </a:txBody>
                  <a:tcPr/>
                </a:tc>
                <a:tc>
                  <a:txBody>
                    <a:bodyPr/>
                    <a:lstStyle/>
                    <a:p>
                      <a:r>
                        <a:rPr lang="en-US" sz="2000" dirty="0"/>
                        <a:t>08 Jun - 03 Aug</a:t>
                      </a:r>
                      <a:endParaRPr lang="en-NZ" sz="2000" dirty="0"/>
                    </a:p>
                  </a:txBody>
                  <a:tcPr/>
                </a:tc>
                <a:extLst>
                  <a:ext uri="{0D108BD9-81ED-4DB2-BD59-A6C34878D82A}">
                    <a16:rowId xmlns:a16="http://schemas.microsoft.com/office/drawing/2014/main" val="4279729950"/>
                  </a:ext>
                </a:extLst>
              </a:tr>
              <a:tr h="481901">
                <a:tc>
                  <a:txBody>
                    <a:bodyPr/>
                    <a:lstStyle/>
                    <a:p>
                      <a:pPr marL="0" marR="0" lvl="0" indent="0" algn="l" defTabSz="612099" rtl="0" eaLnBrk="1" fontAlgn="auto" latinLnBrk="0" hangingPunct="1">
                        <a:lnSpc>
                          <a:spcPct val="100000"/>
                        </a:lnSpc>
                        <a:spcBef>
                          <a:spcPts val="0"/>
                        </a:spcBef>
                        <a:spcAft>
                          <a:spcPts val="0"/>
                        </a:spcAft>
                        <a:buClrTx/>
                        <a:buSzTx/>
                        <a:buFontTx/>
                        <a:buNone/>
                        <a:tabLst/>
                        <a:defRPr/>
                      </a:pPr>
                      <a:r>
                        <a:rPr lang="en-US" sz="2000" dirty="0"/>
                        <a:t>Rutherford Discovery Fellowship</a:t>
                      </a:r>
                      <a:endParaRPr lang="en-NZ" sz="2000" dirty="0"/>
                    </a:p>
                  </a:txBody>
                  <a:tcPr/>
                </a:tc>
                <a:tc>
                  <a:txBody>
                    <a:bodyPr/>
                    <a:lstStyle/>
                    <a:p>
                      <a:r>
                        <a:rPr lang="en-US" sz="2000" dirty="0"/>
                        <a:t>1</a:t>
                      </a:r>
                      <a:r>
                        <a:rPr lang="en-US" sz="2000" baseline="0" dirty="0"/>
                        <a:t> Jan 2015 to 31 Dec 2020</a:t>
                      </a:r>
                    </a:p>
                    <a:p>
                      <a:r>
                        <a:rPr lang="en-US" sz="1600" baseline="0" dirty="0"/>
                        <a:t>(3-8 years post PhD)</a:t>
                      </a:r>
                      <a:endParaRPr lang="en-NZ" sz="1600" dirty="0"/>
                    </a:p>
                  </a:txBody>
                  <a:tcPr/>
                </a:tc>
                <a:tc>
                  <a:txBody>
                    <a:bodyPr/>
                    <a:lstStyle/>
                    <a:p>
                      <a:r>
                        <a:rPr lang="en-US" sz="2000" dirty="0"/>
                        <a:t>Yes</a:t>
                      </a:r>
                      <a:endParaRPr lang="en-NZ" sz="2000" dirty="0"/>
                    </a:p>
                  </a:txBody>
                  <a:tcPr/>
                </a:tc>
                <a:tc>
                  <a:txBody>
                    <a:bodyPr/>
                    <a:lstStyle/>
                    <a:p>
                      <a:r>
                        <a:rPr lang="en-US" sz="2000" dirty="0"/>
                        <a:t>5 years,</a:t>
                      </a:r>
                    </a:p>
                    <a:p>
                      <a:r>
                        <a:rPr lang="en-US" sz="2000" dirty="0"/>
                        <a:t>800,000</a:t>
                      </a:r>
                      <a:endParaRPr lang="en-NZ" sz="2000" dirty="0"/>
                    </a:p>
                  </a:txBody>
                  <a:tcPr/>
                </a:tc>
                <a:tc>
                  <a:txBody>
                    <a:bodyPr/>
                    <a:lstStyle/>
                    <a:p>
                      <a:r>
                        <a:rPr lang="en-US" sz="2000" dirty="0">
                          <a:hlinkClick r:id="rId4"/>
                        </a:rPr>
                        <a:t>Web</a:t>
                      </a:r>
                      <a:endParaRPr lang="en-NZ" sz="2000" dirty="0"/>
                    </a:p>
                  </a:txBody>
                  <a:tcPr/>
                </a:tc>
                <a:tc>
                  <a:txBody>
                    <a:bodyPr/>
                    <a:lstStyle/>
                    <a:p>
                      <a:r>
                        <a:rPr lang="en-US" sz="2000" dirty="0"/>
                        <a:t>02 Mar - 27 April</a:t>
                      </a:r>
                      <a:endParaRPr lang="en-NZ" sz="2000" dirty="0"/>
                    </a:p>
                  </a:txBody>
                  <a:tcPr/>
                </a:tc>
                <a:extLst>
                  <a:ext uri="{0D108BD9-81ED-4DB2-BD59-A6C34878D82A}">
                    <a16:rowId xmlns:a16="http://schemas.microsoft.com/office/drawing/2014/main" val="3165222218"/>
                  </a:ext>
                </a:extLst>
              </a:tr>
              <a:tr h="1572750">
                <a:tc>
                  <a:txBody>
                    <a:bodyPr/>
                    <a:lstStyle/>
                    <a:p>
                      <a:r>
                        <a:rPr lang="en-US" sz="2000" dirty="0"/>
                        <a:t>JSPS Postdoctoral Fellowship (for research in Japan)</a:t>
                      </a:r>
                      <a:endParaRPr lang="en-NZ" sz="2000" dirty="0"/>
                    </a:p>
                  </a:txBody>
                  <a:tcPr/>
                </a:tc>
                <a:tc>
                  <a:txBody>
                    <a:bodyPr/>
                    <a:lstStyle/>
                    <a:p>
                      <a:r>
                        <a:rPr lang="en-US" sz="2000" dirty="0"/>
                        <a:t>≥ 2 Apr 2017</a:t>
                      </a:r>
                    </a:p>
                    <a:p>
                      <a:r>
                        <a:rPr lang="en-US" sz="1600" dirty="0"/>
                        <a:t>(0-6 years post PhD)</a:t>
                      </a:r>
                      <a:endParaRPr lang="en-NZ" sz="1600" dirty="0"/>
                    </a:p>
                  </a:txBody>
                  <a:tcPr/>
                </a:tc>
                <a:tc>
                  <a:txBody>
                    <a:bodyPr/>
                    <a:lstStyle/>
                    <a:p>
                      <a:r>
                        <a:rPr lang="en-US" sz="2000" dirty="0"/>
                        <a:t>Must give preference to NZ citizens/residents</a:t>
                      </a:r>
                      <a:endParaRPr lang="en-NZ" sz="2000" dirty="0"/>
                    </a:p>
                  </a:txBody>
                  <a:tcPr/>
                </a:tc>
                <a:tc>
                  <a:txBody>
                    <a:bodyPr/>
                    <a:lstStyle/>
                    <a:p>
                      <a:r>
                        <a:rPr lang="en-US" sz="2000" dirty="0"/>
                        <a:t>1-2 years, </a:t>
                      </a:r>
                      <a:endParaRPr lang="en-NZ" sz="2000" b="0" i="0" u="none" strike="noStrike" kern="1200" baseline="0" dirty="0">
                        <a:solidFill>
                          <a:schemeClr val="tx1"/>
                        </a:solidFill>
                        <a:latin typeface="+mn-lt"/>
                        <a:ea typeface="+mn-ea"/>
                        <a:cs typeface="+mn-cs"/>
                      </a:endParaRPr>
                    </a:p>
                    <a:p>
                      <a:r>
                        <a:rPr lang="en-US" sz="2000" b="0" i="0" u="none" strike="noStrike" kern="1200" baseline="0" dirty="0">
                          <a:solidFill>
                            <a:schemeClr val="tx1"/>
                          </a:solidFill>
                          <a:latin typeface="+mn-lt"/>
                          <a:ea typeface="+mn-ea"/>
                          <a:cs typeface="+mn-cs"/>
                        </a:rPr>
                        <a:t>monthly allowance ¥362,000 + extra</a:t>
                      </a:r>
                    </a:p>
                  </a:txBody>
                  <a:tcPr/>
                </a:tc>
                <a:tc>
                  <a:txBody>
                    <a:bodyPr/>
                    <a:lstStyle/>
                    <a:p>
                      <a:r>
                        <a:rPr lang="en-US" sz="2000" dirty="0">
                          <a:hlinkClick r:id="rId5"/>
                        </a:rPr>
                        <a:t>Web</a:t>
                      </a:r>
                      <a:endParaRPr lang="en-NZ" sz="2000" dirty="0"/>
                    </a:p>
                  </a:txBody>
                  <a:tcPr/>
                </a:tc>
                <a:tc>
                  <a:txBody>
                    <a:bodyPr/>
                    <a:lstStyle/>
                    <a:p>
                      <a:r>
                        <a:rPr lang="en-US" sz="2000" dirty="0"/>
                        <a:t>26 Jan – 20 April</a:t>
                      </a:r>
                      <a:endParaRPr lang="en-NZ" sz="2000" dirty="0"/>
                    </a:p>
                  </a:txBody>
                  <a:tcPr/>
                </a:tc>
                <a:extLst>
                  <a:ext uri="{0D108BD9-81ED-4DB2-BD59-A6C34878D82A}">
                    <a16:rowId xmlns:a16="http://schemas.microsoft.com/office/drawing/2014/main" val="1509682368"/>
                  </a:ext>
                </a:extLst>
              </a:tr>
              <a:tr h="1572750">
                <a:tc>
                  <a:txBody>
                    <a:bodyPr/>
                    <a:lstStyle/>
                    <a:p>
                      <a:r>
                        <a:rPr lang="en-NZ" sz="2000" dirty="0"/>
                        <a:t>Human Frontier Science Program (HFSP)</a:t>
                      </a:r>
                    </a:p>
                    <a:p>
                      <a:pPr marL="342900" indent="-342900">
                        <a:buFontTx/>
                        <a:buChar char="-"/>
                      </a:pPr>
                      <a:r>
                        <a:rPr lang="en-NZ" sz="2000" dirty="0"/>
                        <a:t>Long-Term Fellowship (3 years)</a:t>
                      </a:r>
                    </a:p>
                    <a:p>
                      <a:pPr marL="342900" indent="-342900">
                        <a:buFontTx/>
                        <a:buChar char="-"/>
                      </a:pPr>
                      <a:r>
                        <a:rPr lang="en-NZ" sz="2000" dirty="0"/>
                        <a:t>Cross-Disciplinary Fellowships (3 years)</a:t>
                      </a:r>
                    </a:p>
                  </a:txBody>
                  <a:tcPr/>
                </a:tc>
                <a:tc>
                  <a:txBody>
                    <a:bodyPr/>
                    <a:lstStyle/>
                    <a:p>
                      <a:r>
                        <a:rPr lang="en-NZ" sz="1600" dirty="0"/>
                        <a:t>PhD conferred by start (no later than 31 Dec 2024) up to 3 years post PhD (28 Sept 2020)</a:t>
                      </a:r>
                    </a:p>
                  </a:txBody>
                  <a:tcPr/>
                </a:tc>
                <a:tc>
                  <a:txBody>
                    <a:bodyPr/>
                    <a:lstStyle/>
                    <a:p>
                      <a:r>
                        <a:rPr lang="en-US" sz="1600" kern="1200" dirty="0">
                          <a:solidFill>
                            <a:schemeClr val="tx1"/>
                          </a:solidFill>
                          <a:latin typeface="+mn-lt"/>
                          <a:ea typeface="+mn-ea"/>
                          <a:cs typeface="+mn-cs"/>
                        </a:rPr>
                        <a:t>NZ citizens can work in all countries.</a:t>
                      </a:r>
                    </a:p>
                    <a:p>
                      <a:r>
                        <a:rPr lang="en-US" sz="1600" kern="1200" dirty="0">
                          <a:solidFill>
                            <a:schemeClr val="tx1"/>
                          </a:solidFill>
                          <a:latin typeface="+mn-lt"/>
                          <a:ea typeface="+mn-ea"/>
                          <a:cs typeface="+mn-cs"/>
                        </a:rPr>
                        <a:t>Non-NZ citizens can apply to work only in a research institution in one of the member countries. </a:t>
                      </a:r>
                      <a:endParaRPr lang="en-NZ" sz="1600" kern="1200" dirty="0">
                        <a:solidFill>
                          <a:schemeClr val="tx1"/>
                        </a:solidFill>
                        <a:latin typeface="+mn-lt"/>
                        <a:ea typeface="+mn-ea"/>
                        <a:cs typeface="+mn-cs"/>
                      </a:endParaRPr>
                    </a:p>
                  </a:txBody>
                  <a:tcPr/>
                </a:tc>
                <a:tc>
                  <a:txBody>
                    <a:bodyPr/>
                    <a:lstStyle/>
                    <a:p>
                      <a:r>
                        <a:rPr lang="en-US" sz="2000" b="0" i="0" u="none" strike="noStrike" kern="1200" baseline="0" dirty="0">
                          <a:solidFill>
                            <a:schemeClr val="tx1"/>
                          </a:solidFill>
                          <a:latin typeface="+mn-lt"/>
                          <a:ea typeface="+mn-ea"/>
                          <a:cs typeface="+mn-cs"/>
                        </a:rPr>
                        <a:t>3 years (last year can be deferred or in home country)</a:t>
                      </a:r>
                    </a:p>
                  </a:txBody>
                  <a:tcPr/>
                </a:tc>
                <a:tc>
                  <a:txBody>
                    <a:bodyPr/>
                    <a:lstStyle/>
                    <a:p>
                      <a:r>
                        <a:rPr lang="en-NZ" sz="2000" dirty="0">
                          <a:hlinkClick r:id="rId6"/>
                        </a:rPr>
                        <a:t>Web</a:t>
                      </a:r>
                      <a:endParaRPr lang="en-NZ" sz="2000" dirty="0"/>
                    </a:p>
                  </a:txBody>
                  <a:tcPr/>
                </a:tc>
                <a:tc>
                  <a:txBody>
                    <a:bodyPr/>
                    <a:lstStyle/>
                    <a:p>
                      <a:r>
                        <a:rPr lang="en-NZ" sz="2000" dirty="0"/>
                        <a:t>EOI by 11 May</a:t>
                      </a:r>
                    </a:p>
                  </a:txBody>
                  <a:tcPr/>
                </a:tc>
                <a:extLst>
                  <a:ext uri="{0D108BD9-81ED-4DB2-BD59-A6C34878D82A}">
                    <a16:rowId xmlns:a16="http://schemas.microsoft.com/office/drawing/2014/main" val="3301952097"/>
                  </a:ext>
                </a:extLst>
              </a:tr>
            </a:tbl>
          </a:graphicData>
        </a:graphic>
      </p:graphicFrame>
    </p:spTree>
    <p:extLst>
      <p:ext uri="{BB962C8B-B14F-4D97-AF65-F5344CB8AC3E}">
        <p14:creationId xmlns:p14="http://schemas.microsoft.com/office/powerpoint/2010/main" val="124796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For more information</a:t>
            </a:r>
          </a:p>
        </p:txBody>
      </p:sp>
      <p:sp>
        <p:nvSpPr>
          <p:cNvPr id="5" name="Content Placeholder 4"/>
          <p:cNvSpPr>
            <a:spLocks noGrp="1"/>
          </p:cNvSpPr>
          <p:nvPr>
            <p:ph idx="4294967295"/>
          </p:nvPr>
        </p:nvSpPr>
        <p:spPr>
          <a:xfrm>
            <a:off x="521096" y="2081265"/>
            <a:ext cx="9845676" cy="1870249"/>
          </a:xfrm>
        </p:spPr>
        <p:txBody>
          <a:bodyPr>
            <a:normAutofit/>
          </a:bodyPr>
          <a:lstStyle/>
          <a:p>
            <a:pPr marL="0" indent="0">
              <a:buNone/>
            </a:pPr>
            <a:r>
              <a:rPr lang="en-NZ" sz="2200" b="1" dirty="0"/>
              <a:t>Rutherford Discovery Fellowship</a:t>
            </a:r>
          </a:p>
          <a:p>
            <a:pPr marL="0" indent="0">
              <a:buNone/>
            </a:pPr>
            <a:r>
              <a:rPr lang="en-NZ" sz="2200" dirty="0"/>
              <a:t>Email:</a:t>
            </a:r>
            <a:r>
              <a:rPr lang="en-GB" sz="2200" dirty="0">
                <a:hlinkClick r:id="rId3"/>
              </a:rPr>
              <a:t>rutherford.discovery@royalsociety.org.nz</a:t>
            </a:r>
            <a:endParaRPr lang="en-GB" sz="2200" dirty="0"/>
          </a:p>
          <a:p>
            <a:pPr marL="0" indent="0">
              <a:buNone/>
            </a:pPr>
            <a:r>
              <a:rPr lang="en-NZ" sz="2200" dirty="0"/>
              <a:t>Website: </a:t>
            </a:r>
            <a:r>
              <a:rPr lang="en-NZ" sz="2200" dirty="0">
                <a:hlinkClick r:id="rId4"/>
              </a:rPr>
              <a:t>https://royalsociety.org.nz/what-we-do/funds-and-opportunities/rutherford-discovery-fellowships/</a:t>
            </a:r>
            <a:endParaRPr lang="en-NZ" sz="2200" dirty="0"/>
          </a:p>
        </p:txBody>
      </p:sp>
      <p:pic>
        <p:nvPicPr>
          <p:cNvPr id="7" name="Picture 6" descr="A person wearing glasses&#10;&#10;Description automatically generated with low confidence">
            <a:extLst>
              <a:ext uri="{FF2B5EF4-FFF2-40B4-BE49-F238E27FC236}">
                <a16:creationId xmlns:a16="http://schemas.microsoft.com/office/drawing/2014/main" id="{4AF42534-7C81-457D-81A6-43ADD9859AC8}"/>
              </a:ext>
            </a:extLst>
          </p:cNvPr>
          <p:cNvPicPr>
            <a:picLocks noChangeAspect="1"/>
          </p:cNvPicPr>
          <p:nvPr/>
        </p:nvPicPr>
        <p:blipFill>
          <a:blip r:embed="rId5"/>
          <a:stretch>
            <a:fillRect/>
          </a:stretch>
        </p:blipFill>
        <p:spPr>
          <a:xfrm>
            <a:off x="393234" y="3841242"/>
            <a:ext cx="1238250" cy="1504950"/>
          </a:xfrm>
          <a:prstGeom prst="rect">
            <a:avLst/>
          </a:prstGeom>
        </p:spPr>
      </p:pic>
      <p:sp>
        <p:nvSpPr>
          <p:cNvPr id="11" name="TextBox 10">
            <a:extLst>
              <a:ext uri="{FF2B5EF4-FFF2-40B4-BE49-F238E27FC236}">
                <a16:creationId xmlns:a16="http://schemas.microsoft.com/office/drawing/2014/main" id="{CA9C3293-F72E-4764-BB0D-8189B42A0084}"/>
              </a:ext>
            </a:extLst>
          </p:cNvPr>
          <p:cNvSpPr txBox="1"/>
          <p:nvPr/>
        </p:nvSpPr>
        <p:spPr>
          <a:xfrm>
            <a:off x="261254" y="5395179"/>
            <a:ext cx="3886200" cy="2492990"/>
          </a:xfrm>
          <a:prstGeom prst="rect">
            <a:avLst/>
          </a:prstGeom>
          <a:noFill/>
        </p:spPr>
        <p:txBody>
          <a:bodyPr wrap="square">
            <a:spAutoFit/>
          </a:bodyPr>
          <a:lstStyle/>
          <a:p>
            <a:r>
              <a:rPr lang="en-US" b="1" dirty="0"/>
              <a:t>Grace O'Leary</a:t>
            </a:r>
          </a:p>
          <a:p>
            <a:r>
              <a:rPr lang="en-US" sz="1800" b="1" dirty="0" err="1"/>
              <a:t>Kaiarotake</a:t>
            </a:r>
            <a:r>
              <a:rPr lang="en-US" sz="1800" b="1" dirty="0"/>
              <a:t> </a:t>
            </a:r>
            <a:r>
              <a:rPr lang="en-US" sz="1800" b="1" dirty="0" err="1"/>
              <a:t>Rangahau</a:t>
            </a:r>
            <a:r>
              <a:rPr lang="en-US" sz="1800" b="1" dirty="0"/>
              <a:t> Research Assessor</a:t>
            </a:r>
          </a:p>
          <a:p>
            <a:r>
              <a:rPr lang="en-US" sz="1600" dirty="0"/>
              <a:t>Dr O'Leary is from Te </a:t>
            </a:r>
            <a:r>
              <a:rPr lang="en-US" sz="1600" dirty="0" err="1"/>
              <a:t>Arawa</a:t>
            </a:r>
            <a:r>
              <a:rPr lang="en-US" sz="1600" dirty="0"/>
              <a:t>, Rotorua. She is a social scientist with a background in sociology and feminist geography. Her research interests include social theory, deviance, gender, subjectivity, and bodies within sporting spaces. </a:t>
            </a:r>
            <a:endParaRPr lang="en-US" sz="1600" b="1" dirty="0"/>
          </a:p>
        </p:txBody>
      </p:sp>
      <p:sp>
        <p:nvSpPr>
          <p:cNvPr id="15" name="TextBox 14">
            <a:extLst>
              <a:ext uri="{FF2B5EF4-FFF2-40B4-BE49-F238E27FC236}">
                <a16:creationId xmlns:a16="http://schemas.microsoft.com/office/drawing/2014/main" id="{F9B7D4E0-F6EB-4DF5-A6C3-FCCFD700E8AA}"/>
              </a:ext>
            </a:extLst>
          </p:cNvPr>
          <p:cNvSpPr txBox="1"/>
          <p:nvPr/>
        </p:nvSpPr>
        <p:spPr>
          <a:xfrm>
            <a:off x="8193144" y="5366379"/>
            <a:ext cx="4014732" cy="3970318"/>
          </a:xfrm>
          <a:prstGeom prst="rect">
            <a:avLst/>
          </a:prstGeom>
          <a:solidFill>
            <a:schemeClr val="bg1"/>
          </a:solidFill>
        </p:spPr>
        <p:txBody>
          <a:bodyPr wrap="square">
            <a:spAutoFit/>
          </a:bodyPr>
          <a:lstStyle/>
          <a:p>
            <a:r>
              <a:rPr lang="en-NZ" b="1" dirty="0"/>
              <a:t>Troels Petersen</a:t>
            </a:r>
          </a:p>
          <a:p>
            <a:r>
              <a:rPr lang="en-NZ" sz="1800" b="1" dirty="0" err="1"/>
              <a:t>Kaiwhakahaere</a:t>
            </a:r>
            <a:r>
              <a:rPr lang="en-NZ" sz="1800" b="1" dirty="0"/>
              <a:t> Kaupapa Motuhake </a:t>
            </a:r>
            <a:r>
              <a:rPr lang="en-NZ" sz="1800" b="1" dirty="0" err="1"/>
              <a:t>Ao</a:t>
            </a:r>
            <a:r>
              <a:rPr lang="en-NZ" sz="1800" b="1" dirty="0"/>
              <a:t> </a:t>
            </a:r>
            <a:r>
              <a:rPr lang="en-NZ" sz="1800" b="1" dirty="0" err="1"/>
              <a:t>Whānui</a:t>
            </a:r>
            <a:r>
              <a:rPr lang="en-NZ" sz="1800" b="1" dirty="0"/>
              <a:t> </a:t>
            </a:r>
          </a:p>
          <a:p>
            <a:r>
              <a:rPr lang="en-US" sz="1600" dirty="0"/>
              <a:t>As </a:t>
            </a:r>
            <a:r>
              <a:rPr lang="en-US" sz="1600" dirty="0" err="1"/>
              <a:t>Kaiwhakahaere</a:t>
            </a:r>
            <a:r>
              <a:rPr lang="en-US" sz="1600" dirty="0"/>
              <a:t> Kaupapa Motuhake </a:t>
            </a:r>
            <a:r>
              <a:rPr lang="en-US" sz="1600" dirty="0" err="1"/>
              <a:t>Ao</a:t>
            </a:r>
            <a:r>
              <a:rPr lang="en-US" sz="1600" dirty="0"/>
              <a:t> </a:t>
            </a:r>
            <a:r>
              <a:rPr lang="en-US" sz="1600" dirty="0" err="1"/>
              <a:t>Whānui</a:t>
            </a:r>
            <a:r>
              <a:rPr lang="en-US" sz="1600" dirty="0"/>
              <a:t> </a:t>
            </a:r>
            <a:r>
              <a:rPr lang="en-US" sz="1600" dirty="0" err="1"/>
              <a:t>Programme</a:t>
            </a:r>
            <a:r>
              <a:rPr lang="en-US" sz="1600" dirty="0"/>
              <a:t> Manager—Research Fellowships &amp; International, Troels is responsible for coordinating the smooth running of the Rutherford Discovery Fellows, Rutherford Foundation Trust, James Cook, and Catalyst Funds. He is also responsible for the ongoing assessment of these funding contracts. He has a research background in immunology.               </a:t>
            </a:r>
            <a:endParaRPr lang="en-US" sz="1600" b="1" dirty="0"/>
          </a:p>
          <a:p>
            <a:endParaRPr lang="en-US" sz="1600" b="1" dirty="0"/>
          </a:p>
          <a:p>
            <a:endParaRPr lang="en-US" sz="1600" b="1" dirty="0"/>
          </a:p>
        </p:txBody>
      </p:sp>
      <p:pic>
        <p:nvPicPr>
          <p:cNvPr id="17" name="Picture 16" descr="A person wearing glasses&#10;&#10;Description automatically generated with low confidence">
            <a:extLst>
              <a:ext uri="{FF2B5EF4-FFF2-40B4-BE49-F238E27FC236}">
                <a16:creationId xmlns:a16="http://schemas.microsoft.com/office/drawing/2014/main" id="{40980EEB-EEC5-475F-BE77-D8CCABE7A588}"/>
              </a:ext>
            </a:extLst>
          </p:cNvPr>
          <p:cNvPicPr>
            <a:picLocks noChangeAspect="1"/>
          </p:cNvPicPr>
          <p:nvPr/>
        </p:nvPicPr>
        <p:blipFill>
          <a:blip r:embed="rId6"/>
          <a:stretch>
            <a:fillRect/>
          </a:stretch>
        </p:blipFill>
        <p:spPr>
          <a:xfrm>
            <a:off x="8316235" y="3841242"/>
            <a:ext cx="1238250" cy="1504950"/>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FF761EF2-BF9B-195B-6984-3170A06706C1}"/>
              </a:ext>
            </a:extLst>
          </p:cNvPr>
          <p:cNvPicPr>
            <a:picLocks noChangeAspect="1"/>
          </p:cNvPicPr>
          <p:nvPr/>
        </p:nvPicPr>
        <p:blipFill>
          <a:blip r:embed="rId7"/>
          <a:stretch>
            <a:fillRect/>
          </a:stretch>
        </p:blipFill>
        <p:spPr>
          <a:xfrm>
            <a:off x="4320544" y="3841242"/>
            <a:ext cx="1238250" cy="1504950"/>
          </a:xfrm>
          <a:prstGeom prst="rect">
            <a:avLst/>
          </a:prstGeom>
        </p:spPr>
      </p:pic>
      <p:sp>
        <p:nvSpPr>
          <p:cNvPr id="8" name="TextBox 7">
            <a:extLst>
              <a:ext uri="{FF2B5EF4-FFF2-40B4-BE49-F238E27FC236}">
                <a16:creationId xmlns:a16="http://schemas.microsoft.com/office/drawing/2014/main" id="{6CFEDFDA-6DD8-63B5-215D-6A5438B25E97}"/>
              </a:ext>
            </a:extLst>
          </p:cNvPr>
          <p:cNvSpPr txBox="1"/>
          <p:nvPr/>
        </p:nvSpPr>
        <p:spPr>
          <a:xfrm>
            <a:off x="4203302" y="5519933"/>
            <a:ext cx="3622675" cy="3231654"/>
          </a:xfrm>
          <a:prstGeom prst="rect">
            <a:avLst/>
          </a:prstGeom>
          <a:noFill/>
        </p:spPr>
        <p:txBody>
          <a:bodyPr wrap="square">
            <a:spAutoFit/>
          </a:bodyPr>
          <a:lstStyle/>
          <a:p>
            <a:r>
              <a:rPr lang="en-US" b="1" dirty="0"/>
              <a:t>Kalpani Somarathne</a:t>
            </a:r>
          </a:p>
          <a:p>
            <a:r>
              <a:rPr lang="en-NZ" sz="1800" b="1" dirty="0" err="1"/>
              <a:t>Kaiarotake</a:t>
            </a:r>
            <a:r>
              <a:rPr lang="en-NZ" sz="1800" b="1" dirty="0"/>
              <a:t> </a:t>
            </a:r>
            <a:r>
              <a:rPr lang="en-NZ" sz="1800" b="1" dirty="0" err="1"/>
              <a:t>Rangahau</a:t>
            </a:r>
            <a:r>
              <a:rPr lang="en-NZ" sz="1800" b="1" dirty="0"/>
              <a:t> Research Assessor</a:t>
            </a:r>
            <a:endParaRPr lang="en-US" sz="1600" dirty="0"/>
          </a:p>
          <a:p>
            <a:r>
              <a:rPr lang="en-US" sz="1600" dirty="0"/>
              <a:t>Kalpani has a research background in organic synthetic chemistry, particularly in carbohydrate chemistry. After successfully completing a PhD in organic chemistry from Victoria University of Wellington, Kalpani worked for a pharmaceutical company (BDG Synthesis Ltd) as an organic chemist and for MBIE as an assessor assistant.</a:t>
            </a:r>
            <a:endParaRPr lang="en-NZ" sz="1600" dirty="0"/>
          </a:p>
        </p:txBody>
      </p:sp>
    </p:spTree>
    <p:extLst>
      <p:ext uri="{BB962C8B-B14F-4D97-AF65-F5344CB8AC3E}">
        <p14:creationId xmlns:p14="http://schemas.microsoft.com/office/powerpoint/2010/main" val="364158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a:t>The Rutherford Foundation</a:t>
            </a:r>
          </a:p>
        </p:txBody>
      </p:sp>
      <p:sp>
        <p:nvSpPr>
          <p:cNvPr id="3" name="Content Placeholder 2"/>
          <p:cNvSpPr>
            <a:spLocks noGrp="1"/>
          </p:cNvSpPr>
          <p:nvPr>
            <p:ph idx="4294967295"/>
          </p:nvPr>
        </p:nvSpPr>
        <p:spPr>
          <a:xfrm>
            <a:off x="521096" y="1820864"/>
            <a:ext cx="10046970" cy="5922962"/>
          </a:xfrm>
        </p:spPr>
        <p:txBody>
          <a:bodyPr>
            <a:normAutofit lnSpcReduction="10000"/>
          </a:bodyPr>
          <a:lstStyle/>
          <a:p>
            <a:pPr marL="0" indent="0">
              <a:buNone/>
            </a:pPr>
            <a:endParaRPr lang="en-NZ" sz="2400" b="1" dirty="0"/>
          </a:p>
          <a:p>
            <a:pPr marL="0" indent="0">
              <a:buNone/>
            </a:pPr>
            <a:r>
              <a:rPr lang="en-NZ" sz="2400" b="1" dirty="0"/>
              <a:t>Objectives</a:t>
            </a:r>
            <a:endParaRPr lang="en-NZ" sz="2400" dirty="0"/>
          </a:p>
          <a:p>
            <a:pPr marL="0" indent="0">
              <a:buNone/>
            </a:pPr>
            <a:r>
              <a:rPr lang="en-NZ" sz="2400" dirty="0"/>
              <a:t>The objectives of the Rutherford Foundation Fellowships and Scholarships are to support the education and development of </a:t>
            </a:r>
            <a:r>
              <a:rPr lang="en-NZ" sz="2400" dirty="0">
                <a:solidFill>
                  <a:srgbClr val="FF0000"/>
                </a:solidFill>
              </a:rPr>
              <a:t>promising excellent early career researchers </a:t>
            </a:r>
            <a:r>
              <a:rPr lang="en-NZ" sz="2400" dirty="0"/>
              <a:t>with the </a:t>
            </a:r>
            <a:r>
              <a:rPr lang="en-NZ" sz="2400" dirty="0">
                <a:solidFill>
                  <a:srgbClr val="FF0000"/>
                </a:solidFill>
              </a:rPr>
              <a:t>potential to excel in a research environment</a:t>
            </a:r>
            <a:r>
              <a:rPr lang="en-NZ" sz="2400" dirty="0"/>
              <a:t>. The funding opportunities support early career researchers who </a:t>
            </a:r>
            <a:r>
              <a:rPr lang="en-NZ" sz="2400" dirty="0">
                <a:solidFill>
                  <a:srgbClr val="FF0000"/>
                </a:solidFill>
              </a:rPr>
              <a:t>demonstrate a passion for research, science and technology</a:t>
            </a:r>
            <a:r>
              <a:rPr lang="en-NZ" sz="2400" dirty="0"/>
              <a:t>, and have a </a:t>
            </a:r>
            <a:r>
              <a:rPr lang="en-NZ" sz="2400" dirty="0">
                <a:solidFill>
                  <a:srgbClr val="FF0000"/>
                </a:solidFill>
              </a:rPr>
              <a:t>strong sense of the purpose and benefits of research to New Zealand</a:t>
            </a:r>
            <a:r>
              <a:rPr lang="en-NZ" sz="2400" dirty="0"/>
              <a:t>. Receipt of a Rutherford Foundation award is expected to have a </a:t>
            </a:r>
            <a:r>
              <a:rPr lang="en-NZ" sz="2400" dirty="0">
                <a:solidFill>
                  <a:srgbClr val="FF0000"/>
                </a:solidFill>
              </a:rPr>
              <a:t>significant value in the future career development </a:t>
            </a:r>
            <a:r>
              <a:rPr lang="en-NZ" sz="2400" dirty="0"/>
              <a:t>of the supported Scholars and Fellows and help them to </a:t>
            </a:r>
            <a:r>
              <a:rPr lang="en-NZ" sz="2400" dirty="0">
                <a:solidFill>
                  <a:srgbClr val="FF0000"/>
                </a:solidFill>
              </a:rPr>
              <a:t>establish a foundation </a:t>
            </a:r>
            <a:r>
              <a:rPr lang="en-NZ" sz="2400" dirty="0"/>
              <a:t>on which to embark on an independent research career.</a:t>
            </a:r>
          </a:p>
          <a:p>
            <a:pPr marL="0" indent="0">
              <a:buNone/>
            </a:pPr>
            <a:endParaRPr lang="en-NZ" sz="2400" dirty="0"/>
          </a:p>
          <a:p>
            <a:pPr marL="0" indent="0">
              <a:buNone/>
            </a:pPr>
            <a:r>
              <a:rPr lang="en-NZ" sz="2400" b="1" dirty="0"/>
              <a:t>Funding opportunities:</a:t>
            </a:r>
          </a:p>
          <a:p>
            <a:pPr lvl="1">
              <a:buFont typeface="Arial" panose="020B0604020202020204" pitchFamily="34" charset="0"/>
              <a:buChar char="•"/>
            </a:pPr>
            <a:r>
              <a:rPr lang="en-NZ" sz="2400" dirty="0"/>
              <a:t>Rutherford Foundation Postdoctoral Fellowship</a:t>
            </a:r>
          </a:p>
          <a:p>
            <a:pPr lvl="1">
              <a:buFont typeface="Arial" panose="020B0604020202020204" pitchFamily="34" charset="0"/>
              <a:buChar char="•"/>
            </a:pPr>
            <a:r>
              <a:rPr lang="en-NZ" sz="2400" dirty="0"/>
              <a:t>Cambridge-Rutherford Memorial PhD Scholarship</a:t>
            </a:r>
          </a:p>
          <a:p>
            <a:pPr marL="0" indent="0">
              <a:buNone/>
            </a:pPr>
            <a:endParaRPr lang="en-NZ" dirty="0"/>
          </a:p>
          <a:p>
            <a:pPr marL="0" indent="0">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380218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a:t>The Rutherford Foundation</a:t>
            </a:r>
          </a:p>
        </p:txBody>
      </p:sp>
      <p:sp>
        <p:nvSpPr>
          <p:cNvPr id="3" name="Content Placeholder 2"/>
          <p:cNvSpPr>
            <a:spLocks noGrp="1"/>
          </p:cNvSpPr>
          <p:nvPr>
            <p:ph idx="4294967295"/>
          </p:nvPr>
        </p:nvSpPr>
        <p:spPr>
          <a:xfrm>
            <a:off x="521096" y="1820863"/>
            <a:ext cx="10046970" cy="6537325"/>
          </a:xfrm>
        </p:spPr>
        <p:txBody>
          <a:bodyPr>
            <a:normAutofit/>
          </a:bodyPr>
          <a:lstStyle/>
          <a:p>
            <a:endParaRPr lang="en-NZ" dirty="0"/>
          </a:p>
          <a:p>
            <a:pPr marL="0" lvl="1" indent="0">
              <a:buNone/>
            </a:pPr>
            <a:r>
              <a:rPr lang="en-NZ" sz="2800" dirty="0"/>
              <a:t>New Zealand Postdoctoral Fellowships</a:t>
            </a:r>
          </a:p>
          <a:p>
            <a:pPr lvl="2"/>
            <a:r>
              <a:rPr lang="en-NZ" sz="2400" dirty="0"/>
              <a:t>2 years</a:t>
            </a:r>
          </a:p>
          <a:p>
            <a:pPr lvl="2"/>
            <a:r>
              <a:rPr lang="en-NZ" sz="2400" dirty="0"/>
              <a:t>$75,000/year salary stipend</a:t>
            </a:r>
          </a:p>
          <a:p>
            <a:pPr lvl="2"/>
            <a:r>
              <a:rPr lang="en-NZ" sz="2400" dirty="0"/>
              <a:t>$10,000/year research expenses</a:t>
            </a:r>
          </a:p>
          <a:p>
            <a:pPr lvl="2"/>
            <a:r>
              <a:rPr lang="en-NZ" sz="2400" dirty="0"/>
              <a:t>Eligibility: 0-4 years post PhD</a:t>
            </a:r>
          </a:p>
          <a:p>
            <a:pPr marL="0" indent="0">
              <a:buNone/>
            </a:pPr>
            <a:endParaRPr lang="en-NZ" dirty="0"/>
          </a:p>
          <a:p>
            <a:pPr marL="0" indent="0">
              <a:buNone/>
            </a:pPr>
            <a:endParaRPr lang="en-NZ" dirty="0"/>
          </a:p>
          <a:p>
            <a:pPr>
              <a:buFont typeface="Arial" pitchFamily="34" charset="0"/>
              <a:buChar char="•"/>
            </a:pPr>
            <a:endParaRPr lang="en-NZ" dirty="0"/>
          </a:p>
          <a:p>
            <a:endParaRPr lang="en-NZ" dirty="0"/>
          </a:p>
          <a:p>
            <a:endParaRPr lang="en-NZ" dirty="0"/>
          </a:p>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88" y="7565688"/>
            <a:ext cx="3944261" cy="1656000"/>
          </a:xfrm>
          <a:prstGeom prst="rect">
            <a:avLst/>
          </a:prstGeom>
          <a:solidFill>
            <a:schemeClr val="bg1"/>
          </a:solidFill>
        </p:spPr>
      </p:pic>
    </p:spTree>
    <p:extLst>
      <p:ext uri="{BB962C8B-B14F-4D97-AF65-F5344CB8AC3E}">
        <p14:creationId xmlns:p14="http://schemas.microsoft.com/office/powerpoint/2010/main" val="34578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4000" dirty="0"/>
              <a:t>Rutherford Foundation Postdoctoral Fellowship</a:t>
            </a:r>
          </a:p>
        </p:txBody>
      </p:sp>
      <p:sp>
        <p:nvSpPr>
          <p:cNvPr id="3" name="Content Placeholder 2"/>
          <p:cNvSpPr>
            <a:spLocks noGrp="1"/>
          </p:cNvSpPr>
          <p:nvPr>
            <p:ph idx="4294967295"/>
          </p:nvPr>
        </p:nvSpPr>
        <p:spPr>
          <a:xfrm>
            <a:off x="656007" y="2135657"/>
            <a:ext cx="10046970" cy="6537325"/>
          </a:xfrm>
        </p:spPr>
        <p:txBody>
          <a:bodyPr>
            <a:normAutofit fontScale="70000" lnSpcReduction="20000"/>
          </a:bodyPr>
          <a:lstStyle/>
          <a:p>
            <a:pPr marL="0" lvl="1" indent="0">
              <a:buNone/>
            </a:pPr>
            <a:r>
              <a:rPr lang="en-NZ" sz="3400" dirty="0"/>
              <a:t>Eligibility Criteria</a:t>
            </a:r>
          </a:p>
          <a:p>
            <a:pPr lvl="1">
              <a:buFont typeface="Wingdings" charset="2"/>
              <a:buChar char="§"/>
            </a:pPr>
            <a:r>
              <a:rPr lang="en-NZ" sz="3400" dirty="0"/>
              <a:t>Proposals will be considered from </a:t>
            </a:r>
            <a:r>
              <a:rPr lang="en-NZ" sz="3400" b="1" dirty="0"/>
              <a:t>all fields of research, science and technology (including social sciences and the humanities)</a:t>
            </a:r>
          </a:p>
          <a:p>
            <a:pPr marL="612099" lvl="1" indent="0">
              <a:buNone/>
            </a:pPr>
            <a:endParaRPr lang="en-NZ" sz="3400" b="1" dirty="0"/>
          </a:p>
          <a:p>
            <a:pPr lvl="1">
              <a:buFont typeface="Wingdings" charset="2"/>
              <a:buChar char="§"/>
            </a:pPr>
            <a:r>
              <a:rPr lang="en-NZ" sz="3400" dirty="0"/>
              <a:t>Applicants are required to have had their PhD conferred no more than four years prior to the year the award is awarded. For the 2023 funding round, the PhD must be </a:t>
            </a:r>
            <a:r>
              <a:rPr lang="en-NZ" sz="3400" b="1" dirty="0"/>
              <a:t>conferred after the 1</a:t>
            </a:r>
            <a:r>
              <a:rPr lang="en-NZ" sz="3400" b="1" baseline="30000" dirty="0"/>
              <a:t>st</a:t>
            </a:r>
            <a:r>
              <a:rPr lang="en-NZ" sz="3400" b="1" dirty="0"/>
              <a:t> of January 2019</a:t>
            </a:r>
            <a:r>
              <a:rPr lang="en-NZ" sz="3400" dirty="0"/>
              <a:t>.</a:t>
            </a:r>
          </a:p>
          <a:p>
            <a:pPr marL="1897975" lvl="6" indent="-571500">
              <a:buFont typeface="+mj-lt"/>
              <a:buAutoNum type="romanLcPeriod"/>
            </a:pPr>
            <a:r>
              <a:rPr lang="en-NZ" sz="3400" dirty="0"/>
              <a:t>An exemption to this clause can be sought to allow applicants to </a:t>
            </a:r>
            <a:r>
              <a:rPr lang="en-NZ" sz="3400" b="1" dirty="0"/>
              <a:t>demonstrate that their PhD has been submitted and can be examined by the date of short-listing.</a:t>
            </a:r>
          </a:p>
          <a:p>
            <a:pPr marL="1897975" lvl="6" indent="-571500">
              <a:buFont typeface="+mj-lt"/>
              <a:buAutoNum type="romanLcPeriod"/>
            </a:pPr>
            <a:r>
              <a:rPr lang="en-NZ" sz="3400" dirty="0"/>
              <a:t>A further exemption can be sought to demonstrate a reasonable absence from a research career, for instance to take parental leave or for extended sickness leave.</a:t>
            </a:r>
          </a:p>
          <a:p>
            <a:pPr marL="1897975" lvl="6" indent="-571500">
              <a:buFont typeface="+mj-lt"/>
              <a:buAutoNum type="romanLcPeriod"/>
            </a:pPr>
            <a:r>
              <a:rPr lang="en-NZ" sz="3400" dirty="0"/>
              <a:t>Exceptions requires prior approval from Secretariat</a:t>
            </a:r>
          </a:p>
          <a:p>
            <a:pPr marL="714375" lvl="5" indent="0">
              <a:buNone/>
            </a:pPr>
            <a:endParaRPr lang="en-NZ" sz="2900" dirty="0"/>
          </a:p>
          <a:p>
            <a:pPr lvl="1">
              <a:buFont typeface="Wingdings" charset="2"/>
              <a:buChar char="§"/>
            </a:pPr>
            <a:r>
              <a:rPr lang="en-NZ" sz="3400" dirty="0"/>
              <a:t>Applicants must be either New Zealand citizens, or have continuously resided in New Zealand for at least two years immediately prior to their application and hold, or are deemed to hold, a New Zealand resident visa.</a:t>
            </a:r>
          </a:p>
          <a:p>
            <a:pPr marL="0" indent="0">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113267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Rutherford Foundation</a:t>
            </a:r>
          </a:p>
        </p:txBody>
      </p:sp>
      <p:sp>
        <p:nvSpPr>
          <p:cNvPr id="3" name="Content Placeholder 2"/>
          <p:cNvSpPr>
            <a:spLocks noGrp="1"/>
          </p:cNvSpPr>
          <p:nvPr>
            <p:ph idx="4294967295"/>
          </p:nvPr>
        </p:nvSpPr>
        <p:spPr>
          <a:xfrm>
            <a:off x="674558" y="2008633"/>
            <a:ext cx="10263999" cy="6081712"/>
          </a:xfrm>
        </p:spPr>
        <p:txBody>
          <a:bodyPr>
            <a:normAutofit fontScale="92500" lnSpcReduction="10000"/>
          </a:bodyPr>
          <a:lstStyle/>
          <a:p>
            <a:pPr lvl="2">
              <a:buNone/>
            </a:pPr>
            <a:endParaRPr lang="en-NZ" dirty="0"/>
          </a:p>
          <a:p>
            <a:r>
              <a:rPr lang="en-NZ" sz="2600" dirty="0"/>
              <a:t>Focus on career development, not business as usual (don’t stay with your PhD host and/or supervisor unless you can justify good reasons for doing so).</a:t>
            </a:r>
          </a:p>
          <a:p>
            <a:endParaRPr lang="en-NZ" sz="2600" dirty="0"/>
          </a:p>
          <a:p>
            <a:r>
              <a:rPr lang="en-NZ" sz="2600" dirty="0"/>
              <a:t>Additional focus</a:t>
            </a:r>
          </a:p>
          <a:p>
            <a:pPr lvl="1"/>
            <a:r>
              <a:rPr lang="en-NZ" sz="2600" dirty="0"/>
              <a:t>strong sense of the purpose and benefits of their research to New Zealand</a:t>
            </a:r>
          </a:p>
          <a:p>
            <a:pPr lvl="1"/>
            <a:r>
              <a:rPr lang="en-NZ" sz="2600" dirty="0"/>
              <a:t>a passion for research, science and technology</a:t>
            </a:r>
          </a:p>
          <a:p>
            <a:pPr lvl="1"/>
            <a:r>
              <a:rPr lang="en-NZ" sz="2600" dirty="0"/>
              <a:t>potential to excel in a research environment.</a:t>
            </a:r>
          </a:p>
          <a:p>
            <a:endParaRPr lang="en-NZ" sz="2600" dirty="0"/>
          </a:p>
          <a:p>
            <a:r>
              <a:rPr lang="en-NZ" sz="2600" dirty="0"/>
              <a:t>Application dates:</a:t>
            </a:r>
          </a:p>
          <a:p>
            <a:pPr lvl="1"/>
            <a:r>
              <a:rPr lang="en-NZ" sz="2600" dirty="0">
                <a:solidFill>
                  <a:schemeClr val="tx1"/>
                </a:solidFill>
              </a:rPr>
              <a:t>Open on 08 June and close 03 August (also 03 August deadline for referee reports)</a:t>
            </a:r>
          </a:p>
          <a:p>
            <a:pPr lvl="1"/>
            <a:endParaRPr lang="en-NZ" sz="2600" dirty="0">
              <a:solidFill>
                <a:schemeClr val="tx1"/>
              </a:solidFill>
            </a:endParaRPr>
          </a:p>
          <a:p>
            <a:pPr lvl="1"/>
            <a:r>
              <a:rPr lang="en-NZ" sz="2600" dirty="0">
                <a:solidFill>
                  <a:schemeClr val="tx1"/>
                </a:solidFill>
              </a:rPr>
              <a:t>For more information:</a:t>
            </a:r>
          </a:p>
          <a:p>
            <a:pPr marL="688611" lvl="1" indent="0">
              <a:buNone/>
            </a:pPr>
            <a:r>
              <a:rPr lang="en-NZ" sz="2600" dirty="0">
                <a:hlinkClick r:id="rId3"/>
              </a:rPr>
              <a:t>https://royalsociety.org.nz/what-we-do/funds-and-opportunities/rutherford-foundation/</a:t>
            </a:r>
            <a:endParaRPr lang="en-NZ" sz="2600" dirty="0"/>
          </a:p>
        </p:txBody>
      </p:sp>
    </p:spTree>
    <p:extLst>
      <p:ext uri="{BB962C8B-B14F-4D97-AF65-F5344CB8AC3E}">
        <p14:creationId xmlns:p14="http://schemas.microsoft.com/office/powerpoint/2010/main" val="46549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6" y="424541"/>
            <a:ext cx="9805839" cy="1519493"/>
          </a:xfrm>
        </p:spPr>
        <p:txBody>
          <a:bodyPr>
            <a:normAutofit/>
          </a:bodyPr>
          <a:lstStyle/>
          <a:p>
            <a:r>
              <a:rPr lang="en-NZ" sz="3738" dirty="0"/>
              <a:t>Japan Society for the Promotion of Science (JSPS) Postdoctoral Fellowships</a:t>
            </a:r>
            <a:endParaRPr lang="en-GB" sz="3738" dirty="0"/>
          </a:p>
        </p:txBody>
      </p:sp>
      <p:sp>
        <p:nvSpPr>
          <p:cNvPr id="3" name="Content Placeholder 2"/>
          <p:cNvSpPr>
            <a:spLocks noGrp="1"/>
          </p:cNvSpPr>
          <p:nvPr>
            <p:ph idx="1"/>
          </p:nvPr>
        </p:nvSpPr>
        <p:spPr>
          <a:xfrm>
            <a:off x="528068" y="1815263"/>
            <a:ext cx="10767196" cy="7114040"/>
          </a:xfrm>
        </p:spPr>
        <p:txBody>
          <a:bodyPr>
            <a:normAutofit lnSpcReduction="10000"/>
          </a:bodyPr>
          <a:lstStyle/>
          <a:p>
            <a:pPr>
              <a:buNone/>
            </a:pPr>
            <a:endParaRPr lang="en-US" sz="1800" b="0" i="0" u="none" strike="noStrike" baseline="0" dirty="0">
              <a:solidFill>
                <a:srgbClr val="791043"/>
              </a:solidFill>
              <a:latin typeface="Calibri" panose="020F0502020204030204" pitchFamily="34" charset="0"/>
            </a:endParaRPr>
          </a:p>
          <a:p>
            <a:pPr marL="342900" indent="-342900"/>
            <a:r>
              <a:rPr lang="en-US" sz="2400" dirty="0"/>
              <a:t>For research in Japan with a Japanese Host for 12-14 months</a:t>
            </a:r>
          </a:p>
          <a:p>
            <a:pPr marL="342900" indent="-342900"/>
            <a:r>
              <a:rPr lang="en-NZ" sz="2400" dirty="0"/>
              <a:t>Fully funded by the Japan Society for the Promotion of Science. </a:t>
            </a:r>
          </a:p>
          <a:p>
            <a:pPr marL="342900" indent="-342900"/>
            <a:r>
              <a:rPr lang="en-US" sz="2400" dirty="0"/>
              <a:t>Society can nominate up to 4 fellowships in this funding round, depending on the quality of applications received.</a:t>
            </a:r>
            <a:endParaRPr lang="en-NZ" sz="2400" dirty="0"/>
          </a:p>
          <a:p>
            <a:pPr marL="342900" indent="-342900"/>
            <a:r>
              <a:rPr lang="en-NZ" sz="2400" dirty="0"/>
              <a:t>Value of the Award </a:t>
            </a:r>
          </a:p>
          <a:p>
            <a:pPr lvl="1"/>
            <a:r>
              <a:rPr lang="en-NZ" sz="2400" dirty="0"/>
              <a:t>The award will cover: </a:t>
            </a:r>
          </a:p>
          <a:p>
            <a:pPr lvl="1"/>
            <a:r>
              <a:rPr lang="en-US" sz="2400" dirty="0"/>
              <a:t>A round trip air-ticket (based on JSPS regulations) </a:t>
            </a:r>
          </a:p>
          <a:p>
            <a:pPr lvl="1"/>
            <a:r>
              <a:rPr lang="en-US" sz="2400" dirty="0"/>
              <a:t>A monthly maintenance allowance of ¥362,000 </a:t>
            </a:r>
          </a:p>
          <a:p>
            <a:pPr lvl="1"/>
            <a:r>
              <a:rPr lang="en-US" sz="2400" dirty="0"/>
              <a:t>A settling in allowance of ¥200,000 </a:t>
            </a:r>
          </a:p>
          <a:p>
            <a:pPr lvl="1"/>
            <a:r>
              <a:rPr lang="en-US" sz="2400" dirty="0"/>
              <a:t>Overseas travel accident and sickness insurance coverage. </a:t>
            </a:r>
          </a:p>
          <a:p>
            <a:pPr>
              <a:buNone/>
            </a:pPr>
            <a:endParaRPr lang="en-US" sz="2400" dirty="0"/>
          </a:p>
          <a:p>
            <a:pPr marL="342900" indent="-342900"/>
            <a:r>
              <a:rPr lang="en-US" sz="2400" dirty="0"/>
              <a:t>A </a:t>
            </a:r>
            <a:r>
              <a:rPr lang="en-US" sz="2400" dirty="0" err="1"/>
              <a:t>programme</a:t>
            </a:r>
            <a:r>
              <a:rPr lang="en-US" sz="2400" dirty="0"/>
              <a:t> under Catalyst Leaders, administrated by Royal Society Te </a:t>
            </a:r>
            <a:r>
              <a:rPr lang="en-US" sz="2400" dirty="0" err="1"/>
              <a:t>Apārangi</a:t>
            </a:r>
            <a:r>
              <a:rPr lang="en-US" sz="2400" dirty="0"/>
              <a:t>.</a:t>
            </a:r>
          </a:p>
          <a:p>
            <a:pPr marL="342900" indent="-342900"/>
            <a:r>
              <a:rPr lang="en-US" sz="2400" dirty="0"/>
              <a:t>Apply through Catalyst Leaders</a:t>
            </a:r>
          </a:p>
        </p:txBody>
      </p:sp>
    </p:spTree>
    <p:extLst>
      <p:ext uri="{BB962C8B-B14F-4D97-AF65-F5344CB8AC3E}">
        <p14:creationId xmlns:p14="http://schemas.microsoft.com/office/powerpoint/2010/main" val="2962357684"/>
      </p:ext>
    </p:extLst>
  </p:cSld>
  <p:clrMapOvr>
    <a:masterClrMapping/>
  </p:clrMapOvr>
</p:sld>
</file>

<file path=ppt/theme/theme1.xml><?xml version="1.0" encoding="utf-8"?>
<a:theme xmlns:a="http://schemas.openxmlformats.org/drawingml/2006/main" name="J004913 RS Powerpoint Template_2.0_e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nSpc>
            <a:spcPts val="2300"/>
          </a:lnSpc>
          <a:spcAft>
            <a:spcPts val="2150"/>
          </a:spcAft>
          <a:defRPr sz="1700" dirty="0" err="1" smtClean="0">
            <a:solidFill>
              <a:srgbClr val="D52B1E"/>
            </a:solidFill>
            <a:latin typeface="Calibri Italic" charset="0"/>
          </a:defRPr>
        </a:defPPr>
      </a:lstStyle>
    </a:txDef>
  </a:objectDefaults>
  <a:extraClrSchemeLst/>
  <a:extLst>
    <a:ext uri="{05A4C25C-085E-4340-85A3-A5531E510DB2}">
      <thm15:themeFamily xmlns:thm15="http://schemas.microsoft.com/office/thememl/2012/main" name="Royal-Society-Te-Aparangi-Powerpoint-Template.potx" id="{B3B192AE-E5EF-4015-BABC-88CDB18E7FBC}" vid="{9C01892A-D6F9-45B5-B543-38383467A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Royal-Society-Te-Aparangi-Powerpoint-Template-1</Template>
  <TotalTime>1288</TotalTime>
  <Words>4225</Words>
  <Application>Microsoft Office PowerPoint</Application>
  <PresentationFormat>Custom</PresentationFormat>
  <Paragraphs>524</Paragraphs>
  <Slides>40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body</vt:lpstr>
      <vt:lpstr>Calibri Italic</vt:lpstr>
      <vt:lpstr>Calibri Light</vt:lpstr>
      <vt:lpstr>Courier New</vt:lpstr>
      <vt:lpstr>Wingdings</vt:lpstr>
      <vt:lpstr>J004913 RS Powerpoint Template_2.0_eh</vt:lpstr>
      <vt:lpstr>Acrobat Document</vt:lpstr>
      <vt:lpstr>  Early to Mid-Career Fellowship Roadshow </vt:lpstr>
      <vt:lpstr>  About the Society:</vt:lpstr>
      <vt:lpstr>PowerPoint Presentation</vt:lpstr>
      <vt:lpstr>Early to Mid-Career Fellowship Opportunities</vt:lpstr>
      <vt:lpstr>The Rutherford Foundation</vt:lpstr>
      <vt:lpstr>The Rutherford Foundation</vt:lpstr>
      <vt:lpstr>Rutherford Foundation Postdoctoral Fellowship</vt:lpstr>
      <vt:lpstr>The Rutherford Foundation</vt:lpstr>
      <vt:lpstr>Japan Society for the Promotion of Science (JSPS) Postdoctoral Fellowships</vt:lpstr>
      <vt:lpstr>Eligibility JSPS – Postdoctoral Fellowships</vt:lpstr>
      <vt:lpstr>Human Frontier Science Programme (HFSP) Postdoctoral Fellowships</vt:lpstr>
      <vt:lpstr>Human Frontier Science Programme (HFSP) Postdoctoral Fellowships</vt:lpstr>
      <vt:lpstr>Human Frontier Science Programme (HFSP) Postdoctoral Fellowships</vt:lpstr>
      <vt:lpstr>Rutherford Discovery Fellowships</vt:lpstr>
      <vt:lpstr>Eligibility</vt:lpstr>
      <vt:lpstr>Eligibility exceptions</vt:lpstr>
      <vt:lpstr>Scheme operation</vt:lpstr>
      <vt:lpstr>Scheme operation</vt:lpstr>
      <vt:lpstr>Selection Criteria</vt:lpstr>
      <vt:lpstr>Are the Fellowships for you?</vt:lpstr>
      <vt:lpstr>Funding round process</vt:lpstr>
      <vt:lpstr>Process of selection</vt:lpstr>
      <vt:lpstr>Terms of Reference</vt:lpstr>
      <vt:lpstr>Interview panel (Stage two) </vt:lpstr>
      <vt:lpstr>Preparing the application</vt:lpstr>
      <vt:lpstr>Preparing the application Building your CV</vt:lpstr>
      <vt:lpstr>Preparing the application Years of Research Experience</vt:lpstr>
      <vt:lpstr>Preparing the application Leadership</vt:lpstr>
      <vt:lpstr>Preparing the application Leadership – more than ‘just’ publications</vt:lpstr>
      <vt:lpstr>Preparing the application Research</vt:lpstr>
      <vt:lpstr>Vision Mātauranga - Background</vt:lpstr>
      <vt:lpstr>Vision Mātauranga (Cont’d)</vt:lpstr>
      <vt:lpstr>Vision Mātauranga - Resources</vt:lpstr>
      <vt:lpstr>Preparing the application Referees</vt:lpstr>
      <vt:lpstr>Amendments for 2023</vt:lpstr>
      <vt:lpstr>Proposals On-Line</vt:lpstr>
      <vt:lpstr>Interview</vt:lpstr>
      <vt:lpstr> 2023 RDF Timetable</vt:lpstr>
      <vt:lpstr>Feedback</vt:lpstr>
      <vt:lpstr>For more information</vt:lpstr>
    </vt:vector>
  </TitlesOfParts>
  <Company>RSNZ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Troels Petersen</dc:creator>
  <cp:lastModifiedBy>Troels Petersen</cp:lastModifiedBy>
  <cp:revision>148</cp:revision>
  <cp:lastPrinted>2022-02-16T20:48:42Z</cp:lastPrinted>
  <dcterms:created xsi:type="dcterms:W3CDTF">2018-02-21T09:01:25Z</dcterms:created>
  <dcterms:modified xsi:type="dcterms:W3CDTF">2023-03-13T19:21:17Z</dcterms:modified>
</cp:coreProperties>
</file>